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7" r:id="rId1"/>
  </p:sldMasterIdLst>
  <p:notesMasterIdLst>
    <p:notesMasterId r:id="rId33"/>
  </p:notesMasterIdLst>
  <p:sldIdLst>
    <p:sldId id="256" r:id="rId2"/>
    <p:sldId id="257" r:id="rId3"/>
    <p:sldId id="281" r:id="rId4"/>
    <p:sldId id="282" r:id="rId5"/>
    <p:sldId id="258" r:id="rId6"/>
    <p:sldId id="263" r:id="rId7"/>
    <p:sldId id="265" r:id="rId8"/>
    <p:sldId id="266" r:id="rId9"/>
    <p:sldId id="288" r:id="rId10"/>
    <p:sldId id="268" r:id="rId11"/>
    <p:sldId id="260" r:id="rId12"/>
    <p:sldId id="275" r:id="rId13"/>
    <p:sldId id="261" r:id="rId14"/>
    <p:sldId id="283" r:id="rId15"/>
    <p:sldId id="262" r:id="rId16"/>
    <p:sldId id="259" r:id="rId17"/>
    <p:sldId id="284" r:id="rId18"/>
    <p:sldId id="287" r:id="rId19"/>
    <p:sldId id="269" r:id="rId20"/>
    <p:sldId id="271" r:id="rId21"/>
    <p:sldId id="285" r:id="rId22"/>
    <p:sldId id="286" r:id="rId23"/>
    <p:sldId id="272" r:id="rId24"/>
    <p:sldId id="280" r:id="rId25"/>
    <p:sldId id="270" r:id="rId26"/>
    <p:sldId id="274" r:id="rId27"/>
    <p:sldId id="276" r:id="rId28"/>
    <p:sldId id="277" r:id="rId29"/>
    <p:sldId id="278" r:id="rId30"/>
    <p:sldId id="279" r:id="rId31"/>
    <p:sldId id="273" r:id="rId32"/>
  </p:sldIdLst>
  <p:sldSz cx="12192000" cy="6858000"/>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365" autoAdjust="0"/>
  </p:normalViewPr>
  <p:slideViewPr>
    <p:cSldViewPr snapToGrid="0">
      <p:cViewPr varScale="1">
        <p:scale>
          <a:sx n="79" d="100"/>
          <a:sy n="79" d="100"/>
        </p:scale>
        <p:origin x="1776" y="90"/>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2C48DE-B6F4-4A16-BAE4-4B47CAF20334}" type="datetimeFigureOut">
              <a:rPr lang="en-AU" smtClean="0"/>
              <a:t>5/08/2021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3AB03-5519-43A4-8463-7A58253FA57B}" type="slidenum">
              <a:rPr lang="en-AU" smtClean="0"/>
              <a:t>‹#›</a:t>
            </a:fld>
            <a:endParaRPr lang="en-AU"/>
          </a:p>
        </p:txBody>
      </p:sp>
    </p:spTree>
    <p:extLst>
      <p:ext uri="{BB962C8B-B14F-4D97-AF65-F5344CB8AC3E}">
        <p14:creationId xmlns:p14="http://schemas.microsoft.com/office/powerpoint/2010/main" val="18472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many of you will be aware, you need to satisfactorily complete 16 units in total to obtain your Victorian Certificate of Education.</a:t>
            </a:r>
          </a:p>
          <a:p>
            <a:r>
              <a:rPr lang="en-AU" dirty="0"/>
              <a:t>Most of you will have gained “S’s” for up to 12 Unit 1 and 2 subjects by the end of this year which will contribute to this requirement.</a:t>
            </a:r>
          </a:p>
          <a:p>
            <a:r>
              <a:rPr lang="en-AU" dirty="0"/>
              <a:t>However, you do also need to ensure you achieve 8 satisfactory units from complete Unit 3-4 sequences, including at least one from the English Group.</a:t>
            </a:r>
          </a:p>
          <a:p>
            <a:endParaRPr lang="en-AU" dirty="0"/>
          </a:p>
          <a:p>
            <a:r>
              <a:rPr lang="en-AU" dirty="0"/>
              <a:t>The policy at Sacred Heart is for students to be enrolled into at least 5 Unit 3-4 sequences (or 6 units if you </a:t>
            </a:r>
            <a:r>
              <a:rPr lang="en-AU"/>
              <a:t>have accelerated in Year 11).  </a:t>
            </a:r>
            <a:r>
              <a:rPr lang="en-AU" dirty="0"/>
              <a:t>This is recommended for the majority of students as the additional sequence can increase your ATAR (which I will speak a bit more about shortly), it may also provide some insurance – just in case you get a Not-Satisfactory for one of your 3-4 Units.  </a:t>
            </a:r>
          </a:p>
          <a:p>
            <a:endParaRPr lang="en-AU" dirty="0"/>
          </a:p>
          <a:p>
            <a:r>
              <a:rPr lang="en-AU" dirty="0"/>
              <a:t>To achieve an S for a unit students need to demonstrate the knowledge and skills required as determined by the outcome statement in the relevant Study Design.  It is possible to achieve an S through completion of classwork as well as the level of achievement in a SAC task.  </a:t>
            </a:r>
          </a:p>
          <a:p>
            <a:endParaRPr lang="en-AU" dirty="0"/>
          </a:p>
          <a:p>
            <a:r>
              <a:rPr lang="en-AU" dirty="0"/>
              <a:t>Attendance in the majority of classes is essential for you to be able to achieve your best and for teachers to authenticate that work completed is your own.</a:t>
            </a:r>
          </a:p>
        </p:txBody>
      </p:sp>
      <p:sp>
        <p:nvSpPr>
          <p:cNvPr id="4" name="Slide Number Placeholder 3"/>
          <p:cNvSpPr>
            <a:spLocks noGrp="1"/>
          </p:cNvSpPr>
          <p:nvPr>
            <p:ph type="sldNum" sz="quarter" idx="5"/>
          </p:nvPr>
        </p:nvSpPr>
        <p:spPr/>
        <p:txBody>
          <a:bodyPr/>
          <a:lstStyle/>
          <a:p>
            <a:fld id="{C713AB03-5519-43A4-8463-7A58253FA57B}" type="slidenum">
              <a:rPr lang="en-AU" smtClean="0"/>
              <a:t>5</a:t>
            </a:fld>
            <a:endParaRPr lang="en-AU"/>
          </a:p>
        </p:txBody>
      </p:sp>
    </p:spTree>
    <p:extLst>
      <p:ext uri="{BB962C8B-B14F-4D97-AF65-F5344CB8AC3E}">
        <p14:creationId xmlns:p14="http://schemas.microsoft.com/office/powerpoint/2010/main" val="128638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big difference moving into your final year of VCE is that assessment (SACs, SATs &amp; Exams) are all calculated to determine an individual Study score out of 50 for each subject.  These scores are then used to determine your overall ATAR – Australian Tertiary Admissions Rank – this is then used by the Victorian Tertiary Admissions Centre (VTAC) to determine your eligibility and entrance into University.  This video will provide a helpful overview:</a:t>
            </a:r>
          </a:p>
          <a:p>
            <a:endParaRPr lang="en-AU" dirty="0"/>
          </a:p>
          <a:p>
            <a:r>
              <a:rPr lang="en-AU" dirty="0"/>
              <a:t>https://www.vcaa.vic.edu.au/assessment/results/Pages/StudyScoreVideos.aspx </a:t>
            </a:r>
          </a:p>
        </p:txBody>
      </p:sp>
      <p:sp>
        <p:nvSpPr>
          <p:cNvPr id="4" name="Slide Number Placeholder 3"/>
          <p:cNvSpPr>
            <a:spLocks noGrp="1"/>
          </p:cNvSpPr>
          <p:nvPr>
            <p:ph type="sldNum" sz="quarter" idx="5"/>
          </p:nvPr>
        </p:nvSpPr>
        <p:spPr/>
        <p:txBody>
          <a:bodyPr/>
          <a:lstStyle/>
          <a:p>
            <a:fld id="{C713AB03-5519-43A4-8463-7A58253FA57B}" type="slidenum">
              <a:rPr lang="en-AU" smtClean="0"/>
              <a:t>6</a:t>
            </a:fld>
            <a:endParaRPr lang="en-AU"/>
          </a:p>
        </p:txBody>
      </p:sp>
    </p:spTree>
    <p:extLst>
      <p:ext uri="{BB962C8B-B14F-4D97-AF65-F5344CB8AC3E}">
        <p14:creationId xmlns:p14="http://schemas.microsoft.com/office/powerpoint/2010/main" val="3897457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mentioned the study scores from your Unit 3-4 sequences are used to calculate your ATAR which is a number between 0-99.95</a:t>
            </a:r>
          </a:p>
          <a:p>
            <a:r>
              <a:rPr lang="en-AU" dirty="0"/>
              <a:t>The ATAR places you in a ranking with all students completing their final year of schooling in 2022.</a:t>
            </a:r>
          </a:p>
          <a:p>
            <a:endParaRPr lang="en-AU" dirty="0"/>
          </a:p>
          <a:p>
            <a:endParaRPr lang="en-AU" dirty="0"/>
          </a:p>
        </p:txBody>
      </p:sp>
      <p:sp>
        <p:nvSpPr>
          <p:cNvPr id="4" name="Slide Number Placeholder 3"/>
          <p:cNvSpPr>
            <a:spLocks noGrp="1"/>
          </p:cNvSpPr>
          <p:nvPr>
            <p:ph type="sldNum" sz="quarter" idx="5"/>
          </p:nvPr>
        </p:nvSpPr>
        <p:spPr/>
        <p:txBody>
          <a:bodyPr/>
          <a:lstStyle/>
          <a:p>
            <a:fld id="{C713AB03-5519-43A4-8463-7A58253FA57B}" type="slidenum">
              <a:rPr lang="en-AU" smtClean="0"/>
              <a:t>7</a:t>
            </a:fld>
            <a:endParaRPr lang="en-AU"/>
          </a:p>
        </p:txBody>
      </p:sp>
    </p:spTree>
    <p:extLst>
      <p:ext uri="{BB962C8B-B14F-4D97-AF65-F5344CB8AC3E}">
        <p14:creationId xmlns:p14="http://schemas.microsoft.com/office/powerpoint/2010/main" val="24982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Subject requirements to be able to obtain an ATAR are similar to the general requirements for gaining your overall VCE.  That is a minimum of four Unit 3-4 sequences including and English subject.</a:t>
            </a:r>
          </a:p>
          <a:p>
            <a:endParaRPr lang="en-AU" dirty="0"/>
          </a:p>
          <a:p>
            <a:r>
              <a:rPr lang="en-AU" dirty="0"/>
              <a:t>The ATAR is calculated by combining the study scores from your Unit 3-4 sequences.  Scores are scaled depending on the competition within the different studies throughout the State.  I’ll show you a video shortly that explains this further – it will be particularly useful for you to if you a considering making any changes to your subject selection.</a:t>
            </a:r>
          </a:p>
          <a:p>
            <a:endParaRPr lang="en-AU" dirty="0"/>
          </a:p>
          <a:p>
            <a:r>
              <a:rPr lang="en-AU" dirty="0"/>
              <a:t>I mentioned before that our policy here at Sacred Heart is for the majority of students to complete at least 5 3-4 sequences.  We also encourage those of you who are striving for a higher ATAR to complete 6 sequences.  This is made possible through our acceleration program.  The addition of a fifth and/or sixth 3-4 sequence will provide you with an additional 10% towards your ATAR.  Historically, our data shows that students who complete 5 or more subjects consistently get higher study scores on average.</a:t>
            </a:r>
          </a:p>
          <a:p>
            <a:endParaRPr lang="en-AU" dirty="0"/>
          </a:p>
        </p:txBody>
      </p:sp>
      <p:sp>
        <p:nvSpPr>
          <p:cNvPr id="4" name="Slide Number Placeholder 3"/>
          <p:cNvSpPr>
            <a:spLocks noGrp="1"/>
          </p:cNvSpPr>
          <p:nvPr>
            <p:ph type="sldNum" sz="quarter" idx="5"/>
          </p:nvPr>
        </p:nvSpPr>
        <p:spPr/>
        <p:txBody>
          <a:bodyPr/>
          <a:lstStyle/>
          <a:p>
            <a:fld id="{C713AB03-5519-43A4-8463-7A58253FA57B}" type="slidenum">
              <a:rPr lang="en-AU" smtClean="0"/>
              <a:t>8</a:t>
            </a:fld>
            <a:endParaRPr lang="en-AU"/>
          </a:p>
        </p:txBody>
      </p:sp>
    </p:spTree>
    <p:extLst>
      <p:ext uri="{BB962C8B-B14F-4D97-AF65-F5344CB8AC3E}">
        <p14:creationId xmlns:p14="http://schemas.microsoft.com/office/powerpoint/2010/main" val="379555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Here’s another short video provided by VTAC to further explain how scaling works.</a:t>
            </a:r>
          </a:p>
          <a:p>
            <a:endParaRPr lang="en-AU" dirty="0"/>
          </a:p>
          <a:p>
            <a:r>
              <a:rPr lang="en-AU" dirty="0"/>
              <a:t>https://youtu.be/V5WoA2T4H3g</a:t>
            </a:r>
          </a:p>
        </p:txBody>
      </p:sp>
      <p:sp>
        <p:nvSpPr>
          <p:cNvPr id="4" name="Slide Number Placeholder 3"/>
          <p:cNvSpPr>
            <a:spLocks noGrp="1"/>
          </p:cNvSpPr>
          <p:nvPr>
            <p:ph type="sldNum" sz="quarter" idx="5"/>
          </p:nvPr>
        </p:nvSpPr>
        <p:spPr/>
        <p:txBody>
          <a:bodyPr/>
          <a:lstStyle/>
          <a:p>
            <a:fld id="{C713AB03-5519-43A4-8463-7A58253FA57B}" type="slidenum">
              <a:rPr lang="en-AU" smtClean="0"/>
              <a:t>9</a:t>
            </a:fld>
            <a:endParaRPr lang="en-AU"/>
          </a:p>
        </p:txBody>
      </p:sp>
    </p:spTree>
    <p:extLst>
      <p:ext uri="{BB962C8B-B14F-4D97-AF65-F5344CB8AC3E}">
        <p14:creationId xmlns:p14="http://schemas.microsoft.com/office/powerpoint/2010/main" val="2089471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is an example of what study scores may look like based on different grades for different subjects.  Please talk to your VCE teachers if you would like to know more about individual subjects, their assessments and scaling.</a:t>
            </a:r>
          </a:p>
        </p:txBody>
      </p:sp>
      <p:sp>
        <p:nvSpPr>
          <p:cNvPr id="4" name="Slide Number Placeholder 3"/>
          <p:cNvSpPr>
            <a:spLocks noGrp="1"/>
          </p:cNvSpPr>
          <p:nvPr>
            <p:ph type="sldNum" sz="quarter" idx="5"/>
          </p:nvPr>
        </p:nvSpPr>
        <p:spPr/>
        <p:txBody>
          <a:bodyPr/>
          <a:lstStyle/>
          <a:p>
            <a:fld id="{C713AB03-5519-43A4-8463-7A58253FA57B}" type="slidenum">
              <a:rPr lang="en-AU" smtClean="0"/>
              <a:t>10</a:t>
            </a:fld>
            <a:endParaRPr lang="en-AU"/>
          </a:p>
        </p:txBody>
      </p:sp>
    </p:spTree>
    <p:extLst>
      <p:ext uri="{BB962C8B-B14F-4D97-AF65-F5344CB8AC3E}">
        <p14:creationId xmlns:p14="http://schemas.microsoft.com/office/powerpoint/2010/main" val="915033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Briefly, you do need to be aware of prerequisites that might be required in addition to ATARs for some university courses.  There are also a number of universities that have alternative or early entrance schemes that you can apply for – this means you can be accepted into a course without an ATAR.</a:t>
            </a:r>
          </a:p>
          <a:p>
            <a:endParaRPr lang="en-AU" dirty="0"/>
          </a:p>
          <a:p>
            <a:r>
              <a:rPr lang="en-AU" dirty="0"/>
              <a:t>The Careers Department will be providing you with lots of information next year, but in the meantime, check the Career Tools portal (Mr Matthews will show you a bit of it in this session) and the various institution websites.  I’ve also noticed many of you making appointments with the Careers team – be sure to ask them to explain these options further to determine if they might suit you.</a:t>
            </a:r>
          </a:p>
        </p:txBody>
      </p:sp>
      <p:sp>
        <p:nvSpPr>
          <p:cNvPr id="4" name="Slide Number Placeholder 3"/>
          <p:cNvSpPr>
            <a:spLocks noGrp="1"/>
          </p:cNvSpPr>
          <p:nvPr>
            <p:ph type="sldNum" sz="quarter" idx="5"/>
          </p:nvPr>
        </p:nvSpPr>
        <p:spPr/>
        <p:txBody>
          <a:bodyPr/>
          <a:lstStyle/>
          <a:p>
            <a:fld id="{C713AB03-5519-43A4-8463-7A58253FA57B}" type="slidenum">
              <a:rPr lang="en-AU" smtClean="0"/>
              <a:t>11</a:t>
            </a:fld>
            <a:endParaRPr lang="en-AU"/>
          </a:p>
        </p:txBody>
      </p:sp>
    </p:spTree>
    <p:extLst>
      <p:ext uri="{BB962C8B-B14F-4D97-AF65-F5344CB8AC3E}">
        <p14:creationId xmlns:p14="http://schemas.microsoft.com/office/powerpoint/2010/main" val="223766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Nearly to the end – This is the standard program for the majority of students next year.  A study block in this context is three lessons per week – Supervised study is conducted in the Multi-Purpose Room – make sure you are organised to get work done during that time.</a:t>
            </a:r>
          </a:p>
          <a:p>
            <a:endParaRPr lang="en-AU" dirty="0"/>
          </a:p>
          <a:p>
            <a:r>
              <a:rPr lang="en-AU" dirty="0"/>
              <a:t>For those of you who are arty and are looking at folio subjects – we strongly recommend to do a maximum of 2 (Personally, I would recommend only 1) as they take up a great deal of extra time and can impact your ability to balance workload with your other subjects – (Folio subjects offered – Media, </a:t>
            </a:r>
            <a:r>
              <a:rPr lang="en-AU" dirty="0" err="1"/>
              <a:t>VisComm</a:t>
            </a:r>
            <a:r>
              <a:rPr lang="en-AU" dirty="0"/>
              <a:t>, Art, Textiles).</a:t>
            </a:r>
          </a:p>
          <a:p>
            <a:endParaRPr lang="en-AU" dirty="0"/>
          </a:p>
        </p:txBody>
      </p:sp>
      <p:sp>
        <p:nvSpPr>
          <p:cNvPr id="4" name="Slide Number Placeholder 3"/>
          <p:cNvSpPr>
            <a:spLocks noGrp="1"/>
          </p:cNvSpPr>
          <p:nvPr>
            <p:ph type="sldNum" sz="quarter" idx="5"/>
          </p:nvPr>
        </p:nvSpPr>
        <p:spPr/>
        <p:txBody>
          <a:bodyPr/>
          <a:lstStyle/>
          <a:p>
            <a:fld id="{C713AB03-5519-43A4-8463-7A58253FA57B}" type="slidenum">
              <a:rPr lang="en-AU" smtClean="0"/>
              <a:t>12</a:t>
            </a:fld>
            <a:endParaRPr lang="en-AU"/>
          </a:p>
        </p:txBody>
      </p:sp>
    </p:spTree>
    <p:extLst>
      <p:ext uri="{BB962C8B-B14F-4D97-AF65-F5344CB8AC3E}">
        <p14:creationId xmlns:p14="http://schemas.microsoft.com/office/powerpoint/2010/main" val="1525865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One last thing!  It is possible to complete what we call a Non-Assessed VCE – this simply means you do enough work to demonstrate the outcomes but you do not have to complete exams and therefore do not receive a study score for your subjects.</a:t>
            </a:r>
          </a:p>
          <a:p>
            <a:endParaRPr lang="en-AU" dirty="0"/>
          </a:p>
          <a:p>
            <a:r>
              <a:rPr lang="en-AU" dirty="0"/>
              <a:t>Without an ATAR you will not have a direct pathway to most Universities, however if you are considering other options such as apprenticeships, traineeships, or diploma level courses this may be an option for you.</a:t>
            </a:r>
          </a:p>
          <a:p>
            <a:endParaRPr lang="en-AU" dirty="0"/>
          </a:p>
          <a:p>
            <a:r>
              <a:rPr lang="en-AU" dirty="0"/>
              <a:t>You don’t need to make a decision about this until next year – basically you can decide any time up to the exams, however, there is a process to follow with Careers interviews, parent meetings and a clear pathway to employment arranged.  Come and have a chat to Mr Matthews or myself if you think this  might be an option for you.</a:t>
            </a:r>
          </a:p>
          <a:p>
            <a:endParaRPr lang="en-AU" dirty="0"/>
          </a:p>
          <a:p>
            <a:r>
              <a:rPr lang="en-AU" dirty="0"/>
              <a:t>Thanks everyone.  Looking forward to working with you next year.  I’ll now hand over to Ms Campbell to talk about VCAL.  </a:t>
            </a:r>
          </a:p>
        </p:txBody>
      </p:sp>
      <p:sp>
        <p:nvSpPr>
          <p:cNvPr id="4" name="Slide Number Placeholder 3"/>
          <p:cNvSpPr>
            <a:spLocks noGrp="1"/>
          </p:cNvSpPr>
          <p:nvPr>
            <p:ph type="sldNum" sz="quarter" idx="5"/>
          </p:nvPr>
        </p:nvSpPr>
        <p:spPr/>
        <p:txBody>
          <a:bodyPr/>
          <a:lstStyle/>
          <a:p>
            <a:fld id="{C713AB03-5519-43A4-8463-7A58253FA57B}" type="slidenum">
              <a:rPr lang="en-AU" smtClean="0"/>
              <a:t>13</a:t>
            </a:fld>
            <a:endParaRPr lang="en-AU"/>
          </a:p>
        </p:txBody>
      </p:sp>
    </p:spTree>
    <p:extLst>
      <p:ext uri="{BB962C8B-B14F-4D97-AF65-F5344CB8AC3E}">
        <p14:creationId xmlns:p14="http://schemas.microsoft.com/office/powerpoint/2010/main" val="3365128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8/5/2021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908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8/5/2021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4088044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8/5/2021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028560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8/5/2021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81545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8/5/2021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3226235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8/5/2021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5436110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8/5/2021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2418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8/5/2021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547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8/5/2021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462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8/5/2021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840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8/5/2021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129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8/5/2021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5649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8/5/2021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5044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8/5/2021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868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8/5/2021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875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 name="Date Placeholder 4"/>
          <p:cNvSpPr>
            <a:spLocks noGrp="1"/>
          </p:cNvSpPr>
          <p:nvPr>
            <p:ph type="dt" sz="half" idx="10"/>
          </p:nvPr>
        </p:nvSpPr>
        <p:spPr/>
        <p:txBody>
          <a:bodyPr/>
          <a:lstStyle/>
          <a:p>
            <a:fld id="{B16C4C9A-3960-41CF-A4E9-2A8FB932454B}" type="datetimeFigureOut">
              <a:rPr lang="en-US" smtClean="0"/>
              <a:t>8/5/2021</a:t>
            </a:fld>
            <a:endParaRPr lang="en-US" dirty="0"/>
          </a:p>
        </p:txBody>
      </p:sp>
    </p:spTree>
    <p:extLst>
      <p:ext uri="{BB962C8B-B14F-4D97-AF65-F5344CB8AC3E}">
        <p14:creationId xmlns:p14="http://schemas.microsoft.com/office/powerpoint/2010/main" val="270722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BC1C18-307B-4F68-A007-B5B542270E8D}" type="datetimeFigureOut">
              <a:rPr lang="en-US" smtClean="0"/>
              <a:t>8/5/2021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555260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hf sldNum="0" hdr="0" ftr="0" dt="0"/>
  <p:txStyles>
    <p:titleStyle>
      <a:lvl1pPr algn="l" defTabSz="457200" rtl="0" eaLnBrk="1" latinLnBrk="0" hangingPunct="1">
        <a:spcBef>
          <a:spcPct val="0"/>
        </a:spcBef>
        <a:buNone/>
        <a:defRPr sz="3600" b="0" i="0" u="none"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hckynetoncareers.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shckynetoncareers.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hckynetoncareers.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vcaa.vic.edu.au/assessment/results/Pages/StudyScoreVideos.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V5WoA2T4H3g"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4CAD-44CB-466A-B8B5-93FE93BE769E}"/>
              </a:ext>
            </a:extLst>
          </p:cNvPr>
          <p:cNvSpPr>
            <a:spLocks noGrp="1"/>
          </p:cNvSpPr>
          <p:nvPr>
            <p:ph type="ctrTitle"/>
          </p:nvPr>
        </p:nvSpPr>
        <p:spPr>
          <a:xfrm>
            <a:off x="1107889" y="2887988"/>
            <a:ext cx="8491578" cy="2588506"/>
          </a:xfrm>
        </p:spPr>
        <p:txBody>
          <a:bodyPr/>
          <a:lstStyle/>
          <a:p>
            <a:pPr algn="ctr"/>
            <a:r>
              <a:rPr lang="en-AU" dirty="0"/>
              <a:t>Year 12 2022</a:t>
            </a:r>
            <a:br>
              <a:rPr lang="en-AU" dirty="0"/>
            </a:br>
            <a:r>
              <a:rPr lang="en-AU" dirty="0"/>
              <a:t>Subject Selection Information</a:t>
            </a:r>
          </a:p>
        </p:txBody>
      </p:sp>
      <p:pic>
        <p:nvPicPr>
          <p:cNvPr id="5" name="Picture 4">
            <a:extLst>
              <a:ext uri="{FF2B5EF4-FFF2-40B4-BE49-F238E27FC236}">
                <a16:creationId xmlns:a16="http://schemas.microsoft.com/office/drawing/2014/main" id="{C98803E9-432C-4C94-8A71-1F02934F0F00}"/>
              </a:ext>
            </a:extLst>
          </p:cNvPr>
          <p:cNvPicPr>
            <a:picLocks noChangeAspect="1"/>
          </p:cNvPicPr>
          <p:nvPr/>
        </p:nvPicPr>
        <p:blipFill>
          <a:blip r:embed="rId2"/>
          <a:stretch>
            <a:fillRect/>
          </a:stretch>
        </p:blipFill>
        <p:spPr>
          <a:xfrm>
            <a:off x="4177550" y="1069698"/>
            <a:ext cx="1918449" cy="1818289"/>
          </a:xfrm>
          <a:prstGeom prst="rect">
            <a:avLst/>
          </a:prstGeom>
        </p:spPr>
      </p:pic>
    </p:spTree>
    <p:extLst>
      <p:ext uri="{BB962C8B-B14F-4D97-AF65-F5344CB8AC3E}">
        <p14:creationId xmlns:p14="http://schemas.microsoft.com/office/powerpoint/2010/main" val="1581185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9839-7027-4EEB-AD15-518F215E1670}"/>
              </a:ext>
            </a:extLst>
          </p:cNvPr>
          <p:cNvSpPr>
            <a:spLocks noGrp="1"/>
          </p:cNvSpPr>
          <p:nvPr>
            <p:ph type="title"/>
          </p:nvPr>
        </p:nvSpPr>
        <p:spPr>
          <a:xfrm>
            <a:off x="677334" y="609600"/>
            <a:ext cx="8596668" cy="1320800"/>
          </a:xfrm>
        </p:spPr>
        <p:txBody>
          <a:bodyPr>
            <a:normAutofit/>
          </a:bodyPr>
          <a:lstStyle/>
          <a:p>
            <a:r>
              <a:rPr lang="en-US" dirty="0">
                <a:latin typeface="Calibri" panose="020F0502020204030204" pitchFamily="34" charset="0"/>
                <a:cs typeface="Calibri" panose="020F0502020204030204" pitchFamily="34" charset="0"/>
              </a:rPr>
              <a:t>Examples of Grades and ATARS</a:t>
            </a:r>
            <a:endParaRPr lang="en-AU" dirty="0">
              <a:latin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FF3E5C41-45FC-42D1-BE11-55AC7ED7D696}"/>
              </a:ext>
            </a:extLst>
          </p:cNvPr>
          <p:cNvGraphicFramePr>
            <a:graphicFrameLocks/>
          </p:cNvGraphicFramePr>
          <p:nvPr>
            <p:extLst>
              <p:ext uri="{D42A27DB-BD31-4B8C-83A1-F6EECF244321}">
                <p14:modId xmlns:p14="http://schemas.microsoft.com/office/powerpoint/2010/main" val="3354278798"/>
              </p:ext>
            </p:extLst>
          </p:nvPr>
        </p:nvGraphicFramePr>
        <p:xfrm>
          <a:off x="503694" y="1618996"/>
          <a:ext cx="8229602" cy="2818515"/>
        </p:xfrm>
        <a:graphic>
          <a:graphicData uri="http://schemas.openxmlformats.org/drawingml/2006/table">
            <a:tbl>
              <a:tblPr firstRow="1" bandRow="1">
                <a:tableStyleId>{5940675A-B579-460E-94D1-54222C63F5DA}</a:tableStyleId>
              </a:tblPr>
              <a:tblGrid>
                <a:gridCol w="2522310">
                  <a:extLst>
                    <a:ext uri="{9D8B030D-6E8A-4147-A177-3AD203B41FA5}">
                      <a16:colId xmlns:a16="http://schemas.microsoft.com/office/drawing/2014/main" val="20000"/>
                    </a:ext>
                  </a:extLst>
                </a:gridCol>
                <a:gridCol w="1426823">
                  <a:extLst>
                    <a:ext uri="{9D8B030D-6E8A-4147-A177-3AD203B41FA5}">
                      <a16:colId xmlns:a16="http://schemas.microsoft.com/office/drawing/2014/main" val="20001"/>
                    </a:ext>
                  </a:extLst>
                </a:gridCol>
                <a:gridCol w="1426823">
                  <a:extLst>
                    <a:ext uri="{9D8B030D-6E8A-4147-A177-3AD203B41FA5}">
                      <a16:colId xmlns:a16="http://schemas.microsoft.com/office/drawing/2014/main" val="20002"/>
                    </a:ext>
                  </a:extLst>
                </a:gridCol>
                <a:gridCol w="1426823">
                  <a:extLst>
                    <a:ext uri="{9D8B030D-6E8A-4147-A177-3AD203B41FA5}">
                      <a16:colId xmlns:a16="http://schemas.microsoft.com/office/drawing/2014/main" val="20003"/>
                    </a:ext>
                  </a:extLst>
                </a:gridCol>
                <a:gridCol w="1426823">
                  <a:extLst>
                    <a:ext uri="{9D8B030D-6E8A-4147-A177-3AD203B41FA5}">
                      <a16:colId xmlns:a16="http://schemas.microsoft.com/office/drawing/2014/main" val="20004"/>
                    </a:ext>
                  </a:extLst>
                </a:gridCol>
              </a:tblGrid>
              <a:tr h="402645">
                <a:tc>
                  <a:txBody>
                    <a:bodyPr/>
                    <a:lstStyle/>
                    <a:p>
                      <a:r>
                        <a:rPr lang="en-US" sz="2000" b="1" dirty="0">
                          <a:latin typeface="Calibri" panose="020F0502020204030204" pitchFamily="34" charset="0"/>
                          <a:cs typeface="Calibri" panose="020F0502020204030204" pitchFamily="34" charset="0"/>
                        </a:rPr>
                        <a:t>Subject</a:t>
                      </a:r>
                      <a:endParaRPr lang="en-AU" sz="2000" b="1" dirty="0">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Grade 1</a:t>
                      </a:r>
                      <a:endParaRPr lang="en-AU" sz="2000" b="1" dirty="0">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Grade 2</a:t>
                      </a:r>
                      <a:endParaRPr lang="en-AU" sz="2000" b="1" dirty="0">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Grade 3</a:t>
                      </a:r>
                      <a:endParaRPr lang="en-AU" sz="2000" b="1" dirty="0">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Study Score</a:t>
                      </a:r>
                      <a:endParaRPr lang="en-AU" sz="20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402645">
                <a:tc>
                  <a:txBody>
                    <a:bodyPr/>
                    <a:lstStyle/>
                    <a:p>
                      <a:r>
                        <a:rPr lang="en-US" sz="2000" dirty="0">
                          <a:latin typeface="Calibri" panose="020F0502020204030204" pitchFamily="34" charset="0"/>
                          <a:cs typeface="Calibri" panose="020F0502020204030204" pitchFamily="34" charset="0"/>
                        </a:rPr>
                        <a:t>Accounting</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C+</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B+</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B</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30</a:t>
                      </a:r>
                      <a:endParaRPr lang="en-AU"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402645">
                <a:tc>
                  <a:txBody>
                    <a:bodyPr/>
                    <a:lstStyle/>
                    <a:p>
                      <a:r>
                        <a:rPr lang="en-US" sz="2000" dirty="0">
                          <a:latin typeface="Calibri" panose="020F0502020204030204" pitchFamily="34" charset="0"/>
                          <a:cs typeface="Calibri" panose="020F0502020204030204" pitchFamily="34" charset="0"/>
                        </a:rPr>
                        <a:t>Business Management</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A</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A</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A</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37</a:t>
                      </a:r>
                      <a:endParaRPr lang="en-AU"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402645">
                <a:tc>
                  <a:txBody>
                    <a:bodyPr/>
                    <a:lstStyle/>
                    <a:p>
                      <a:r>
                        <a:rPr lang="en-US" sz="2000" dirty="0">
                          <a:latin typeface="Calibri" panose="020F0502020204030204" pitchFamily="34" charset="0"/>
                          <a:cs typeface="Calibri" panose="020F0502020204030204" pitchFamily="34" charset="0"/>
                        </a:rPr>
                        <a:t>English</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B</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C+</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C</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27</a:t>
                      </a:r>
                      <a:endParaRPr lang="en-AU"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402645">
                <a:tc>
                  <a:txBody>
                    <a:bodyPr/>
                    <a:lstStyle/>
                    <a:p>
                      <a:r>
                        <a:rPr lang="en-US" sz="2000" dirty="0">
                          <a:latin typeface="Calibri" panose="020F0502020204030204" pitchFamily="34" charset="0"/>
                          <a:cs typeface="Calibri" panose="020F0502020204030204" pitchFamily="34" charset="0"/>
                        </a:rPr>
                        <a:t>Further Mathematics</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B+</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C+</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B</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31</a:t>
                      </a:r>
                      <a:endParaRPr lang="en-AU"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402645">
                <a:tc>
                  <a:txBody>
                    <a:bodyPr/>
                    <a:lstStyle/>
                    <a:p>
                      <a:r>
                        <a:rPr lang="en-US" sz="2000" dirty="0">
                          <a:latin typeface="Calibri" panose="020F0502020204030204" pitchFamily="34" charset="0"/>
                          <a:cs typeface="Calibri" panose="020F0502020204030204" pitchFamily="34" charset="0"/>
                        </a:rPr>
                        <a:t>Physical</a:t>
                      </a:r>
                      <a:r>
                        <a:rPr lang="en-US" sz="2000" baseline="0" dirty="0">
                          <a:latin typeface="Calibri" panose="020F0502020204030204" pitchFamily="34" charset="0"/>
                          <a:cs typeface="Calibri" panose="020F0502020204030204" pitchFamily="34" charset="0"/>
                        </a:rPr>
                        <a:t> Ed</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A</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A</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B+</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36</a:t>
                      </a:r>
                      <a:endParaRPr lang="en-AU"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r h="402645">
                <a:tc>
                  <a:txBody>
                    <a:bodyPr/>
                    <a:lstStyle/>
                    <a:p>
                      <a:r>
                        <a:rPr lang="en-US" sz="2000" dirty="0">
                          <a:latin typeface="Calibri" panose="020F0502020204030204" pitchFamily="34" charset="0"/>
                          <a:cs typeface="Calibri" panose="020F0502020204030204" pitchFamily="34" charset="0"/>
                        </a:rPr>
                        <a:t>Psychology</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C+</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B</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B+</a:t>
                      </a:r>
                      <a:endParaRPr lang="en-AU"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31</a:t>
                      </a:r>
                      <a:endParaRPr lang="en-AU"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6"/>
                  </a:ext>
                </a:extLst>
              </a:tr>
            </a:tbl>
          </a:graphicData>
        </a:graphic>
      </p:graphicFrame>
      <p:sp>
        <p:nvSpPr>
          <p:cNvPr id="5" name="TextBox 4">
            <a:extLst>
              <a:ext uri="{FF2B5EF4-FFF2-40B4-BE49-F238E27FC236}">
                <a16:creationId xmlns:a16="http://schemas.microsoft.com/office/drawing/2014/main" id="{88604A8D-71CB-4B9D-A738-5599ACE54DF3}"/>
              </a:ext>
            </a:extLst>
          </p:cNvPr>
          <p:cNvSpPr txBox="1"/>
          <p:nvPr/>
        </p:nvSpPr>
        <p:spPr>
          <a:xfrm>
            <a:off x="7416614" y="4611140"/>
            <a:ext cx="185738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ATAR = 70</a:t>
            </a:r>
            <a:endParaRPr lang="en-AU"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C77E51F-1689-4830-8DA3-A940051527D2}"/>
              </a:ext>
            </a:extLst>
          </p:cNvPr>
          <p:cNvSpPr txBox="1"/>
          <p:nvPr/>
        </p:nvSpPr>
        <p:spPr>
          <a:xfrm>
            <a:off x="503694" y="4739138"/>
            <a:ext cx="6000792"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This example has an average of B+ to A</a:t>
            </a:r>
          </a:p>
          <a:p>
            <a:r>
              <a:rPr lang="en-US" dirty="0">
                <a:latin typeface="Calibri" panose="020F0502020204030204" pitchFamily="34" charset="0"/>
                <a:cs typeface="Calibri" panose="020F0502020204030204" pitchFamily="34" charset="0"/>
              </a:rPr>
              <a:t>Average study score of 34/50</a:t>
            </a:r>
            <a:endParaRPr lang="en-A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1546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FBF4D-95B2-4747-8A25-B0C1AAA77CE6}"/>
              </a:ext>
            </a:extLst>
          </p:cNvPr>
          <p:cNvSpPr>
            <a:spLocks noGrp="1"/>
          </p:cNvSpPr>
          <p:nvPr>
            <p:ph type="title"/>
          </p:nvPr>
        </p:nvSpPr>
        <p:spPr/>
        <p:txBody>
          <a:bodyPr/>
          <a:lstStyle/>
          <a:p>
            <a:r>
              <a:rPr lang="en-AU" dirty="0">
                <a:latin typeface="Calibri" panose="020F0502020204030204" pitchFamily="34" charset="0"/>
                <a:cs typeface="Calibri" panose="020F0502020204030204" pitchFamily="34" charset="0"/>
              </a:rPr>
              <a:t>University Course ATAR requirements</a:t>
            </a:r>
          </a:p>
        </p:txBody>
      </p:sp>
      <p:sp>
        <p:nvSpPr>
          <p:cNvPr id="3" name="Content Placeholder 2">
            <a:extLst>
              <a:ext uri="{FF2B5EF4-FFF2-40B4-BE49-F238E27FC236}">
                <a16:creationId xmlns:a16="http://schemas.microsoft.com/office/drawing/2014/main" id="{97063D75-ECA5-4FAF-9FBC-3A5A571BAC13}"/>
              </a:ext>
            </a:extLst>
          </p:cNvPr>
          <p:cNvSpPr>
            <a:spLocks noGrp="1"/>
          </p:cNvSpPr>
          <p:nvPr>
            <p:ph idx="1"/>
          </p:nvPr>
        </p:nvSpPr>
        <p:spPr>
          <a:xfrm>
            <a:off x="677334" y="1510749"/>
            <a:ext cx="8596668" cy="4737652"/>
          </a:xfrm>
        </p:spPr>
        <p:txBody>
          <a:bodyPr>
            <a:normAutofit fontScale="92500" lnSpcReduction="20000"/>
          </a:bodyPr>
          <a:lstStyle/>
          <a:p>
            <a:r>
              <a:rPr lang="en-US" sz="2000" dirty="0">
                <a:latin typeface="Calibri" panose="020F0502020204030204" pitchFamily="34" charset="0"/>
                <a:cs typeface="Calibri" panose="020F0502020204030204" pitchFamily="34" charset="0"/>
              </a:rPr>
              <a:t>Universities publish the minimum ATAR needed by the majority of Year 12 applicants from the previous year (2021).</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Some University courses will require prerequisite subjects or study scores for entry.  This may include:</a:t>
            </a:r>
          </a:p>
          <a:p>
            <a:pPr lvl="1"/>
            <a:r>
              <a:rPr lang="en-US" sz="1800" dirty="0">
                <a:latin typeface="Calibri" panose="020F0502020204030204" pitchFamily="34" charset="0"/>
                <a:cs typeface="Calibri" panose="020F0502020204030204" pitchFamily="34" charset="0"/>
              </a:rPr>
              <a:t>	Study scores of 25 for English</a:t>
            </a:r>
          </a:p>
          <a:p>
            <a:pPr lvl="1"/>
            <a:r>
              <a:rPr lang="en-US" sz="1800" dirty="0">
                <a:latin typeface="Calibri" panose="020F0502020204030204" pitchFamily="34" charset="0"/>
                <a:cs typeface="Calibri" panose="020F0502020204030204" pitchFamily="34" charset="0"/>
              </a:rPr>
              <a:t>	Science or Mathematical subject prerequisites</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Many institutions offer programs for early entry schemes to some courses and will require additional research and applications.</a:t>
            </a:r>
            <a:endParaRPr lang="en-AU"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r>
              <a:rPr lang="en-US" sz="2000" u="sng" dirty="0">
                <a:latin typeface="Calibri" panose="020F0502020204030204" pitchFamily="34" charset="0"/>
                <a:cs typeface="Calibri" panose="020F0502020204030204" pitchFamily="34" charset="0"/>
              </a:rPr>
              <a:t>Check the </a:t>
            </a:r>
            <a:r>
              <a:rPr lang="en-US" sz="2000" u="sng" dirty="0">
                <a:latin typeface="Calibri" panose="020F0502020204030204" pitchFamily="34" charset="0"/>
                <a:cs typeface="Calibri" panose="020F0502020204030204" pitchFamily="34" charset="0"/>
                <a:hlinkClick r:id="rId3"/>
              </a:rPr>
              <a:t>SHC </a:t>
            </a:r>
            <a:r>
              <a:rPr lang="en-US" sz="2000" u="sng" dirty="0" err="1">
                <a:latin typeface="Calibri" panose="020F0502020204030204" pitchFamily="34" charset="0"/>
                <a:cs typeface="Calibri" panose="020F0502020204030204" pitchFamily="34" charset="0"/>
                <a:hlinkClick r:id="rId3"/>
              </a:rPr>
              <a:t>Kyneton</a:t>
            </a:r>
            <a:r>
              <a:rPr lang="en-US" sz="2000" u="sng" dirty="0">
                <a:latin typeface="Calibri" panose="020F0502020204030204" pitchFamily="34" charset="0"/>
                <a:cs typeface="Calibri" panose="020F0502020204030204" pitchFamily="34" charset="0"/>
                <a:hlinkClick r:id="rId3"/>
              </a:rPr>
              <a:t> Career Tools</a:t>
            </a:r>
            <a:r>
              <a:rPr lang="en-US" sz="2000" dirty="0">
                <a:latin typeface="Calibri" panose="020F0502020204030204" pitchFamily="34" charset="0"/>
                <a:cs typeface="Calibri" panose="020F0502020204030204" pitchFamily="34" charset="0"/>
              </a:rPr>
              <a:t> portal</a:t>
            </a:r>
          </a:p>
          <a:p>
            <a:r>
              <a:rPr lang="en-US" sz="2000" dirty="0">
                <a:latin typeface="Calibri" panose="020F0502020204030204" pitchFamily="34" charset="0"/>
                <a:cs typeface="Calibri" panose="020F0502020204030204" pitchFamily="34" charset="0"/>
              </a:rPr>
              <a:t>Ask at your Careers Interview</a:t>
            </a:r>
          </a:p>
          <a:p>
            <a:r>
              <a:rPr lang="en-US" sz="2000" dirty="0">
                <a:latin typeface="Calibri" panose="020F0502020204030204" pitchFamily="34" charset="0"/>
                <a:cs typeface="Calibri" panose="020F0502020204030204" pitchFamily="34" charset="0"/>
              </a:rPr>
              <a:t>Check out any upcoming University Open Days and/or websites</a:t>
            </a:r>
            <a:endParaRPr lang="en-AU" sz="2800" dirty="0">
              <a:latin typeface="Calibri" panose="020F0502020204030204" pitchFamily="34" charset="0"/>
              <a:cs typeface="Calibri" panose="020F0502020204030204" pitchFamily="34" charset="0"/>
            </a:endParaRPr>
          </a:p>
          <a:p>
            <a:pPr marL="0" indent="0">
              <a:buNone/>
            </a:pPr>
            <a:endParaRPr lang="en-AU" sz="2000" dirty="0">
              <a:latin typeface="Calibri" panose="020F0502020204030204" pitchFamily="34" charset="0"/>
              <a:cs typeface="Calibri" panose="020F0502020204030204" pitchFamily="34" charset="0"/>
            </a:endParaRPr>
          </a:p>
          <a:p>
            <a:pPr marL="0" indent="0">
              <a:buNone/>
            </a:pPr>
            <a:endParaRPr lang="en-A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2433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892E-F960-4A1E-A86C-0D625CA7FF12}"/>
              </a:ext>
            </a:extLst>
          </p:cNvPr>
          <p:cNvSpPr>
            <a:spLocks noGrp="1"/>
          </p:cNvSpPr>
          <p:nvPr>
            <p:ph type="title"/>
          </p:nvPr>
        </p:nvSpPr>
        <p:spPr/>
        <p:txBody>
          <a:bodyPr/>
          <a:lstStyle/>
          <a:p>
            <a:r>
              <a:rPr lang="en-AU" dirty="0">
                <a:latin typeface="Calibri" panose="020F0502020204030204" pitchFamily="34" charset="0"/>
                <a:cs typeface="Calibri" panose="020F0502020204030204" pitchFamily="34" charset="0"/>
              </a:rPr>
              <a:t>Year 12 VCE Considerations</a:t>
            </a:r>
          </a:p>
        </p:txBody>
      </p:sp>
      <p:sp>
        <p:nvSpPr>
          <p:cNvPr id="3" name="Content Placeholder 2">
            <a:extLst>
              <a:ext uri="{FF2B5EF4-FFF2-40B4-BE49-F238E27FC236}">
                <a16:creationId xmlns:a16="http://schemas.microsoft.com/office/drawing/2014/main" id="{CCD0E7DC-ED25-4090-BC2B-70FA81170E54}"/>
              </a:ext>
            </a:extLst>
          </p:cNvPr>
          <p:cNvSpPr>
            <a:spLocks noGrp="1"/>
          </p:cNvSpPr>
          <p:nvPr>
            <p:ph idx="1"/>
          </p:nvPr>
        </p:nvSpPr>
        <p:spPr>
          <a:xfrm>
            <a:off x="677334" y="1554480"/>
            <a:ext cx="8596668" cy="4693920"/>
          </a:xfrm>
        </p:spPr>
        <p:txBody>
          <a:bodyPr>
            <a:noAutofit/>
          </a:bodyPr>
          <a:lstStyle/>
          <a:p>
            <a:pPr marL="0" indent="0">
              <a:buNone/>
            </a:pPr>
            <a:r>
              <a:rPr lang="en-AU" sz="2000" dirty="0">
                <a:latin typeface="Calibri" panose="020F0502020204030204" pitchFamily="34" charset="0"/>
                <a:cs typeface="Calibri" panose="020F0502020204030204" pitchFamily="34" charset="0"/>
              </a:rPr>
              <a:t>SHC students undertake:</a:t>
            </a:r>
          </a:p>
          <a:p>
            <a:r>
              <a:rPr lang="en-AU" sz="2000" dirty="0">
                <a:latin typeface="Calibri" panose="020F0502020204030204" pitchFamily="34" charset="0"/>
                <a:cs typeface="Calibri" panose="020F0502020204030204" pitchFamily="34" charset="0"/>
              </a:rPr>
              <a:t>English Group (English, English Language or Literature) </a:t>
            </a:r>
          </a:p>
          <a:p>
            <a:r>
              <a:rPr lang="en-AU" sz="2000" b="1" dirty="0">
                <a:latin typeface="Calibri" panose="020F0502020204030204" pitchFamily="34" charset="0"/>
                <a:cs typeface="Calibri" panose="020F0502020204030204" pitchFamily="34" charset="0"/>
              </a:rPr>
              <a:t>Four</a:t>
            </a:r>
            <a:r>
              <a:rPr lang="en-AU" sz="2000" dirty="0">
                <a:latin typeface="Calibri" panose="020F0502020204030204" pitchFamily="34" charset="0"/>
                <a:cs typeface="Calibri" panose="020F0502020204030204" pitchFamily="34" charset="0"/>
              </a:rPr>
              <a:t> other 3-4 sequences</a:t>
            </a:r>
          </a:p>
          <a:p>
            <a:r>
              <a:rPr lang="en-AU" sz="2000" dirty="0">
                <a:latin typeface="Calibri" panose="020F0502020204030204" pitchFamily="34" charset="0"/>
                <a:cs typeface="Calibri" panose="020F0502020204030204" pitchFamily="34" charset="0"/>
              </a:rPr>
              <a:t>Religion and Society (3 periods per cycle)</a:t>
            </a:r>
          </a:p>
          <a:p>
            <a:r>
              <a:rPr lang="en-AU" sz="2000" dirty="0">
                <a:latin typeface="Calibri" panose="020F0502020204030204" pitchFamily="34" charset="0"/>
                <a:cs typeface="Calibri" panose="020F0502020204030204" pitchFamily="34" charset="0"/>
              </a:rPr>
              <a:t>Study Block (6 periods per cycle)</a:t>
            </a:r>
            <a:endParaRPr lang="en-US" sz="2000" dirty="0">
              <a:latin typeface="Calibri" panose="020F0502020204030204" pitchFamily="34" charset="0"/>
              <a:cs typeface="Calibri" panose="020F0502020204030204" pitchFamily="34" charset="0"/>
            </a:endParaRPr>
          </a:p>
          <a:p>
            <a:pPr marL="0" indent="0">
              <a:buNone/>
            </a:pPr>
            <a:endParaRPr lang="en-AU" sz="2000" dirty="0">
              <a:latin typeface="Calibri" panose="020F0502020204030204" pitchFamily="34" charset="0"/>
              <a:cs typeface="Calibri" panose="020F0502020204030204" pitchFamily="34" charset="0"/>
            </a:endParaRPr>
          </a:p>
          <a:p>
            <a:pPr marL="0" indent="0">
              <a:buNone/>
            </a:pPr>
            <a:r>
              <a:rPr lang="en-AU" sz="2000" dirty="0">
                <a:latin typeface="Calibri" panose="020F0502020204030204" pitchFamily="34" charset="0"/>
                <a:cs typeface="Calibri" panose="020F0502020204030204" pitchFamily="34" charset="0"/>
              </a:rPr>
              <a:t>**No more than two folio-based subjects is recommended as the workload is too great (Studio Arts, Vis Com, Production and Design-Textiles). Seek advice regarding this.</a:t>
            </a:r>
          </a:p>
          <a:p>
            <a:pPr marL="0" indent="0">
              <a:buNone/>
            </a:pPr>
            <a:endParaRPr lang="en-AU" sz="2000" dirty="0">
              <a:latin typeface="Calibri" panose="020F0502020204030204" pitchFamily="34" charset="0"/>
              <a:cs typeface="Calibri" panose="020F0502020204030204" pitchFamily="34" charset="0"/>
            </a:endParaRPr>
          </a:p>
          <a:p>
            <a:pPr marL="0" indent="0">
              <a:buNone/>
            </a:pPr>
            <a:endParaRPr lang="en-AU" sz="2000" dirty="0">
              <a:latin typeface="Calibri" panose="020F0502020204030204" pitchFamily="34" charset="0"/>
              <a:cs typeface="Calibri" panose="020F0502020204030204" pitchFamily="34" charset="0"/>
            </a:endParaRPr>
          </a:p>
          <a:p>
            <a:pPr marL="0" indent="0">
              <a:buNone/>
            </a:pPr>
            <a:endParaRPr lang="en-A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185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892E-F960-4A1E-A86C-0D625CA7FF12}"/>
              </a:ext>
            </a:extLst>
          </p:cNvPr>
          <p:cNvSpPr>
            <a:spLocks noGrp="1"/>
          </p:cNvSpPr>
          <p:nvPr>
            <p:ph type="title"/>
          </p:nvPr>
        </p:nvSpPr>
        <p:spPr/>
        <p:txBody>
          <a:bodyPr/>
          <a:lstStyle/>
          <a:p>
            <a:r>
              <a:rPr lang="en-AU" dirty="0">
                <a:latin typeface="Calibri" panose="020F0502020204030204" pitchFamily="34" charset="0"/>
                <a:cs typeface="Calibri" panose="020F0502020204030204" pitchFamily="34" charset="0"/>
              </a:rPr>
              <a:t>Year 12 VCE Considerations</a:t>
            </a:r>
          </a:p>
        </p:txBody>
      </p:sp>
      <p:sp>
        <p:nvSpPr>
          <p:cNvPr id="3" name="Content Placeholder 2">
            <a:extLst>
              <a:ext uri="{FF2B5EF4-FFF2-40B4-BE49-F238E27FC236}">
                <a16:creationId xmlns:a16="http://schemas.microsoft.com/office/drawing/2014/main" id="{CCD0E7DC-ED25-4090-BC2B-70FA81170E54}"/>
              </a:ext>
            </a:extLst>
          </p:cNvPr>
          <p:cNvSpPr>
            <a:spLocks noGrp="1"/>
          </p:cNvSpPr>
          <p:nvPr>
            <p:ph idx="1"/>
          </p:nvPr>
        </p:nvSpPr>
        <p:spPr>
          <a:xfrm>
            <a:off x="677334" y="1554480"/>
            <a:ext cx="8596668" cy="4693920"/>
          </a:xfrm>
        </p:spPr>
        <p:txBody>
          <a:bodyPr>
            <a:noAutofit/>
          </a:bodyPr>
          <a:lstStyle/>
          <a:p>
            <a:pPr marL="0" indent="0">
              <a:buNone/>
            </a:pPr>
            <a:r>
              <a:rPr lang="en-AU" sz="2000" dirty="0">
                <a:latin typeface="Calibri" panose="020F0502020204030204" pitchFamily="34" charset="0"/>
                <a:cs typeface="Calibri" panose="020F0502020204030204" pitchFamily="34" charset="0"/>
              </a:rPr>
              <a:t>Students can complete their </a:t>
            </a:r>
            <a:r>
              <a:rPr lang="en-AU" sz="2000" b="1" dirty="0">
                <a:latin typeface="Calibri" panose="020F0502020204030204" pitchFamily="34" charset="0"/>
                <a:cs typeface="Calibri" panose="020F0502020204030204" pitchFamily="34" charset="0"/>
              </a:rPr>
              <a:t>VCE Non-Assessed</a:t>
            </a:r>
            <a:r>
              <a:rPr lang="en-AU" sz="2000" dirty="0">
                <a:latin typeface="Calibri" panose="020F0502020204030204" pitchFamily="34" charset="0"/>
                <a:cs typeface="Calibri" panose="020F0502020204030204" pitchFamily="34" charset="0"/>
              </a:rPr>
              <a:t>, (no Study Score or ATAR). </a:t>
            </a:r>
          </a:p>
          <a:p>
            <a:r>
              <a:rPr lang="en-AU" sz="2000" dirty="0">
                <a:latin typeface="Calibri" panose="020F0502020204030204" pitchFamily="34" charset="0"/>
                <a:cs typeface="Calibri" panose="020F0502020204030204" pitchFamily="34" charset="0"/>
              </a:rPr>
              <a:t>No direct pathway into most Universities. </a:t>
            </a:r>
          </a:p>
          <a:p>
            <a:r>
              <a:rPr lang="en-AU" sz="2000" dirty="0">
                <a:latin typeface="Calibri" panose="020F0502020204030204" pitchFamily="34" charset="0"/>
                <a:cs typeface="Calibri" panose="020F0502020204030204" pitchFamily="34" charset="0"/>
              </a:rPr>
              <a:t>All Outcomes must still be achieved for the VCE Certificate.</a:t>
            </a:r>
          </a:p>
          <a:p>
            <a:r>
              <a:rPr lang="en-AU" sz="2000" dirty="0">
                <a:latin typeface="Calibri" panose="020F0502020204030204" pitchFamily="34" charset="0"/>
                <a:cs typeface="Calibri" panose="020F0502020204030204" pitchFamily="34" charset="0"/>
              </a:rPr>
              <a:t>Talk to Head of Senior School or VCE Coordinator if considering this option.</a:t>
            </a:r>
          </a:p>
          <a:p>
            <a:pPr marL="109728" indent="0">
              <a:buNone/>
            </a:pPr>
            <a:endParaRPr lang="en-AU" sz="2000" dirty="0">
              <a:latin typeface="Calibri" panose="020F0502020204030204" pitchFamily="34" charset="0"/>
              <a:cs typeface="Calibri" panose="020F0502020204030204" pitchFamily="34" charset="0"/>
            </a:endParaRPr>
          </a:p>
          <a:p>
            <a:pPr marL="0" indent="0">
              <a:buNone/>
            </a:pPr>
            <a:endParaRPr lang="en-AU" sz="2000" dirty="0">
              <a:latin typeface="Calibri" panose="020F0502020204030204" pitchFamily="34" charset="0"/>
              <a:cs typeface="Calibri" panose="020F0502020204030204" pitchFamily="34" charset="0"/>
            </a:endParaRPr>
          </a:p>
          <a:p>
            <a:pPr marL="0" indent="0">
              <a:buNone/>
            </a:pPr>
            <a:endParaRPr lang="en-AU" sz="2000" dirty="0">
              <a:latin typeface="Calibri" panose="020F0502020204030204" pitchFamily="34" charset="0"/>
              <a:cs typeface="Calibri" panose="020F0502020204030204" pitchFamily="34" charset="0"/>
            </a:endParaRPr>
          </a:p>
          <a:p>
            <a:pPr marL="0" indent="0">
              <a:buNone/>
            </a:pPr>
            <a:endParaRPr lang="en-A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9216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4CAD-44CB-466A-B8B5-93FE93BE769E}"/>
              </a:ext>
            </a:extLst>
          </p:cNvPr>
          <p:cNvSpPr>
            <a:spLocks noGrp="1"/>
          </p:cNvSpPr>
          <p:nvPr>
            <p:ph type="ctrTitle"/>
          </p:nvPr>
        </p:nvSpPr>
        <p:spPr>
          <a:xfrm>
            <a:off x="1107889" y="2887988"/>
            <a:ext cx="8491578" cy="2588506"/>
          </a:xfrm>
        </p:spPr>
        <p:txBody>
          <a:bodyPr/>
          <a:lstStyle/>
          <a:p>
            <a:pPr algn="ctr"/>
            <a:r>
              <a:rPr lang="en-AU" dirty="0"/>
              <a:t>VCAL Coordinator</a:t>
            </a:r>
            <a:br>
              <a:rPr lang="en-AU" dirty="0"/>
            </a:br>
            <a:r>
              <a:rPr lang="en-AU" dirty="0"/>
              <a:t/>
            </a:r>
            <a:br>
              <a:rPr lang="en-AU" dirty="0"/>
            </a:br>
            <a:r>
              <a:rPr lang="en-AU" dirty="0"/>
              <a:t>Ms Campbell</a:t>
            </a:r>
          </a:p>
        </p:txBody>
      </p:sp>
      <p:pic>
        <p:nvPicPr>
          <p:cNvPr id="5" name="Picture 4">
            <a:extLst>
              <a:ext uri="{FF2B5EF4-FFF2-40B4-BE49-F238E27FC236}">
                <a16:creationId xmlns:a16="http://schemas.microsoft.com/office/drawing/2014/main" id="{C98803E9-432C-4C94-8A71-1F02934F0F00}"/>
              </a:ext>
            </a:extLst>
          </p:cNvPr>
          <p:cNvPicPr>
            <a:picLocks noChangeAspect="1"/>
          </p:cNvPicPr>
          <p:nvPr/>
        </p:nvPicPr>
        <p:blipFill>
          <a:blip r:embed="rId2"/>
          <a:stretch>
            <a:fillRect/>
          </a:stretch>
        </p:blipFill>
        <p:spPr>
          <a:xfrm>
            <a:off x="4177550" y="1069698"/>
            <a:ext cx="1918449" cy="1818289"/>
          </a:xfrm>
          <a:prstGeom prst="rect">
            <a:avLst/>
          </a:prstGeom>
        </p:spPr>
      </p:pic>
    </p:spTree>
    <p:extLst>
      <p:ext uri="{BB962C8B-B14F-4D97-AF65-F5344CB8AC3E}">
        <p14:creationId xmlns:p14="http://schemas.microsoft.com/office/powerpoint/2010/main" val="459488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87417-C235-4D47-AB8F-4D365CDD2B54}"/>
              </a:ext>
            </a:extLst>
          </p:cNvPr>
          <p:cNvSpPr>
            <a:spLocks noGrp="1"/>
          </p:cNvSpPr>
          <p:nvPr>
            <p:ph type="title"/>
          </p:nvPr>
        </p:nvSpPr>
        <p:spPr/>
        <p:txBody>
          <a:bodyPr/>
          <a:lstStyle/>
          <a:p>
            <a:r>
              <a:rPr lang="en-AU" dirty="0">
                <a:latin typeface="Calibri" panose="020F0502020204030204" pitchFamily="34" charset="0"/>
                <a:cs typeface="Calibri" panose="020F0502020204030204" pitchFamily="34" charset="0"/>
              </a:rPr>
              <a:t>VCAL Considerations</a:t>
            </a:r>
          </a:p>
        </p:txBody>
      </p:sp>
      <p:sp>
        <p:nvSpPr>
          <p:cNvPr id="3" name="Content Placeholder 2">
            <a:extLst>
              <a:ext uri="{FF2B5EF4-FFF2-40B4-BE49-F238E27FC236}">
                <a16:creationId xmlns:a16="http://schemas.microsoft.com/office/drawing/2014/main" id="{2519ED4E-1785-4381-B770-358326A79054}"/>
              </a:ext>
            </a:extLst>
          </p:cNvPr>
          <p:cNvSpPr>
            <a:spLocks noGrp="1"/>
          </p:cNvSpPr>
          <p:nvPr>
            <p:ph idx="1"/>
          </p:nvPr>
        </p:nvSpPr>
        <p:spPr>
          <a:xfrm>
            <a:off x="677334" y="1488613"/>
            <a:ext cx="9381066" cy="3880773"/>
          </a:xfrm>
        </p:spPr>
        <p:txBody>
          <a:bodyPr>
            <a:normAutofit/>
          </a:bodyPr>
          <a:lstStyle/>
          <a:p>
            <a:pPr marL="0" indent="0">
              <a:buNone/>
            </a:pPr>
            <a:r>
              <a:rPr lang="en-AU" sz="2000" dirty="0">
                <a:latin typeface="Calibri" panose="020F0502020204030204" pitchFamily="34" charset="0"/>
              </a:rPr>
              <a:t>Students would choose Second Year: </a:t>
            </a:r>
          </a:p>
          <a:p>
            <a:r>
              <a:rPr lang="en-AU" sz="2000" b="1" dirty="0">
                <a:latin typeface="Calibri" panose="020F0502020204030204" pitchFamily="34" charset="0"/>
              </a:rPr>
              <a:t>Literacy</a:t>
            </a:r>
          </a:p>
          <a:p>
            <a:r>
              <a:rPr lang="en-AU" sz="2000" b="1" dirty="0">
                <a:latin typeface="Calibri" panose="020F0502020204030204" pitchFamily="34" charset="0"/>
              </a:rPr>
              <a:t>Numeracy</a:t>
            </a:r>
          </a:p>
          <a:p>
            <a:r>
              <a:rPr lang="en-AU" sz="2000" b="1" dirty="0">
                <a:latin typeface="Calibri" panose="020F0502020204030204" pitchFamily="34" charset="0"/>
              </a:rPr>
              <a:t>WRS (Work Related Skills)</a:t>
            </a:r>
          </a:p>
          <a:p>
            <a:r>
              <a:rPr lang="en-AU" sz="2000" b="1" dirty="0">
                <a:latin typeface="Calibri" panose="020F0502020204030204" pitchFamily="34" charset="0"/>
              </a:rPr>
              <a:t>PDS/RE (Personal</a:t>
            </a:r>
            <a:r>
              <a:rPr lang="en-AU" sz="2000" dirty="0">
                <a:latin typeface="Calibri" panose="020F0502020204030204" pitchFamily="34" charset="0"/>
              </a:rPr>
              <a:t> </a:t>
            </a:r>
            <a:r>
              <a:rPr lang="en-AU" sz="2000" b="1" dirty="0">
                <a:latin typeface="Calibri" panose="020F0502020204030204" pitchFamily="34" charset="0"/>
              </a:rPr>
              <a:t>Development Skills)</a:t>
            </a:r>
          </a:p>
          <a:p>
            <a:r>
              <a:rPr lang="en-AU" sz="2000" dirty="0">
                <a:latin typeface="Calibri" panose="020F0502020204030204" pitchFamily="34" charset="0"/>
              </a:rPr>
              <a:t>Two ongoing VET Certificate subjects OR a School-based apprenticeship (SBAT)</a:t>
            </a:r>
          </a:p>
          <a:p>
            <a:endParaRPr lang="en-AU" sz="2000" dirty="0">
              <a:latin typeface="Calibri" panose="020F0502020204030204" pitchFamily="34" charset="0"/>
            </a:endParaRPr>
          </a:p>
          <a:p>
            <a:r>
              <a:rPr lang="en-AU" sz="2000" b="1" dirty="0">
                <a:latin typeface="Calibri" panose="020F0502020204030204" pitchFamily="34" charset="0"/>
              </a:rPr>
              <a:t>End of Term Four 2021 </a:t>
            </a:r>
            <a:r>
              <a:rPr lang="en-AU" sz="2000" dirty="0">
                <a:latin typeface="Calibri" panose="020F0502020204030204" pitchFamily="34" charset="0"/>
              </a:rPr>
              <a:t>VCAL students must have finalised work placements for 2022.</a:t>
            </a:r>
            <a:endParaRPr lang="en-AU" sz="2000" b="1" dirty="0">
              <a:latin typeface="Calibri" panose="020F0502020204030204" pitchFamily="34" charset="0"/>
            </a:endParaRPr>
          </a:p>
          <a:p>
            <a:pPr marL="0" indent="0">
              <a:buNone/>
            </a:pPr>
            <a:endParaRPr lang="en-AU" sz="2000" dirty="0"/>
          </a:p>
        </p:txBody>
      </p:sp>
    </p:spTree>
    <p:extLst>
      <p:ext uri="{BB962C8B-B14F-4D97-AF65-F5344CB8AC3E}">
        <p14:creationId xmlns:p14="http://schemas.microsoft.com/office/powerpoint/2010/main" val="2778175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9FAD-B927-4D92-95F4-04BD60AA5639}"/>
              </a:ext>
            </a:extLst>
          </p:cNvPr>
          <p:cNvSpPr>
            <a:spLocks noGrp="1"/>
          </p:cNvSpPr>
          <p:nvPr>
            <p:ph type="title"/>
          </p:nvPr>
        </p:nvSpPr>
        <p:spPr/>
        <p:txBody>
          <a:bodyPr/>
          <a:lstStyle/>
          <a:p>
            <a:r>
              <a:rPr lang="en-AU" dirty="0">
                <a:solidFill>
                  <a:schemeClr val="tx1"/>
                </a:solidFill>
                <a:latin typeface="Calibri" panose="020F0502020204030204" pitchFamily="34" charset="0"/>
                <a:cs typeface="Calibri" panose="020F0502020204030204" pitchFamily="34" charset="0"/>
              </a:rPr>
              <a:t>VET External Subjects &amp; SBATs</a:t>
            </a:r>
            <a:endParaRPr lang="en-AU"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8D307D7-228D-4598-A45A-A1F5732E9356}"/>
              </a:ext>
            </a:extLst>
          </p:cNvPr>
          <p:cNvSpPr>
            <a:spLocks noGrp="1"/>
          </p:cNvSpPr>
          <p:nvPr>
            <p:ph idx="1"/>
          </p:nvPr>
        </p:nvSpPr>
        <p:spPr>
          <a:xfrm>
            <a:off x="677334" y="1930400"/>
            <a:ext cx="8596668" cy="3880773"/>
          </a:xfrm>
        </p:spPr>
        <p:txBody>
          <a:bodyPr>
            <a:normAutofit/>
          </a:bodyPr>
          <a:lstStyle/>
          <a:p>
            <a:pPr marL="0" indent="0">
              <a:buNone/>
            </a:pPr>
            <a:r>
              <a:rPr lang="en-AU" sz="2000" dirty="0">
                <a:latin typeface="Calibri" panose="020F0502020204030204" pitchFamily="34" charset="0"/>
                <a:cs typeface="Calibri" panose="020F0502020204030204" pitchFamily="34" charset="0"/>
              </a:rPr>
              <a:t>All students completing a VET </a:t>
            </a:r>
            <a:r>
              <a:rPr lang="en-AU" sz="2000" b="1" dirty="0">
                <a:latin typeface="Calibri" panose="020F0502020204030204" pitchFamily="34" charset="0"/>
                <a:cs typeface="Calibri" panose="020F0502020204030204" pitchFamily="34" charset="0"/>
              </a:rPr>
              <a:t>external</a:t>
            </a:r>
            <a:r>
              <a:rPr lang="en-AU" sz="2000" dirty="0">
                <a:latin typeface="Calibri" panose="020F0502020204030204" pitchFamily="34" charset="0"/>
                <a:cs typeface="Calibri" panose="020F0502020204030204" pitchFamily="34" charset="0"/>
              </a:rPr>
              <a:t> subject or School Based Apprenticeship or Traineeship (SBAT) must email or see Mr White to discuss rollover for 2022</a:t>
            </a:r>
          </a:p>
          <a:p>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Enrolled in Traineeship (Hospitality or Retail) outside of the College contact </a:t>
            </a:r>
            <a:r>
              <a:rPr lang="en-US" sz="2000" dirty="0" err="1">
                <a:latin typeface="Calibri" panose="020F0502020204030204" pitchFamily="34" charset="0"/>
                <a:cs typeface="Calibri" panose="020F0502020204030204" pitchFamily="34" charset="0"/>
              </a:rPr>
              <a:t>Mr</a:t>
            </a:r>
            <a:r>
              <a:rPr lang="en-US" sz="2000" dirty="0">
                <a:latin typeface="Calibri" panose="020F0502020204030204" pitchFamily="34" charset="0"/>
                <a:cs typeface="Calibri" panose="020F0502020204030204" pitchFamily="34" charset="0"/>
              </a:rPr>
              <a:t> White and inform SPO, whether you are a VCE or VCAL student as this will contribute to </a:t>
            </a:r>
            <a:r>
              <a:rPr lang="en-US" sz="2000" b="1" dirty="0">
                <a:latin typeface="Calibri" panose="020F0502020204030204" pitchFamily="34" charset="0"/>
                <a:cs typeface="Calibri" panose="020F0502020204030204" pitchFamily="34" charset="0"/>
              </a:rPr>
              <a:t>both pathways.</a:t>
            </a:r>
          </a:p>
          <a:p>
            <a:pPr marL="0" indent="0">
              <a:buNone/>
            </a:pPr>
            <a:endParaRPr lang="en-A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2540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4CAD-44CB-466A-B8B5-93FE93BE769E}"/>
              </a:ext>
            </a:extLst>
          </p:cNvPr>
          <p:cNvSpPr>
            <a:spLocks noGrp="1"/>
          </p:cNvSpPr>
          <p:nvPr>
            <p:ph type="ctrTitle"/>
          </p:nvPr>
        </p:nvSpPr>
        <p:spPr>
          <a:xfrm>
            <a:off x="1107889" y="2887988"/>
            <a:ext cx="8491578" cy="2588506"/>
          </a:xfrm>
        </p:spPr>
        <p:txBody>
          <a:bodyPr/>
          <a:lstStyle/>
          <a:p>
            <a:pPr algn="ctr"/>
            <a:r>
              <a:rPr lang="en-AU" dirty="0"/>
              <a:t>Subject Selection Process</a:t>
            </a:r>
            <a:br>
              <a:rPr lang="en-AU" dirty="0"/>
            </a:br>
            <a:r>
              <a:rPr lang="en-AU" dirty="0"/>
              <a:t/>
            </a:r>
            <a:br>
              <a:rPr lang="en-AU" dirty="0"/>
            </a:br>
            <a:r>
              <a:rPr lang="en-AU" dirty="0"/>
              <a:t>Mr Matthews</a:t>
            </a:r>
          </a:p>
        </p:txBody>
      </p:sp>
      <p:pic>
        <p:nvPicPr>
          <p:cNvPr id="5" name="Picture 4">
            <a:extLst>
              <a:ext uri="{FF2B5EF4-FFF2-40B4-BE49-F238E27FC236}">
                <a16:creationId xmlns:a16="http://schemas.microsoft.com/office/drawing/2014/main" id="{C98803E9-432C-4C94-8A71-1F02934F0F00}"/>
              </a:ext>
            </a:extLst>
          </p:cNvPr>
          <p:cNvPicPr>
            <a:picLocks noChangeAspect="1"/>
          </p:cNvPicPr>
          <p:nvPr/>
        </p:nvPicPr>
        <p:blipFill>
          <a:blip r:embed="rId2"/>
          <a:stretch>
            <a:fillRect/>
          </a:stretch>
        </p:blipFill>
        <p:spPr>
          <a:xfrm>
            <a:off x="4177550" y="1069698"/>
            <a:ext cx="1918449" cy="1818289"/>
          </a:xfrm>
          <a:prstGeom prst="rect">
            <a:avLst/>
          </a:prstGeom>
        </p:spPr>
      </p:pic>
    </p:spTree>
    <p:extLst>
      <p:ext uri="{BB962C8B-B14F-4D97-AF65-F5344CB8AC3E}">
        <p14:creationId xmlns:p14="http://schemas.microsoft.com/office/powerpoint/2010/main" val="3937905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9FAD-B927-4D92-95F4-04BD60AA5639}"/>
              </a:ext>
            </a:extLst>
          </p:cNvPr>
          <p:cNvSpPr>
            <a:spLocks noGrp="1"/>
          </p:cNvSpPr>
          <p:nvPr>
            <p:ph type="title"/>
          </p:nvPr>
        </p:nvSpPr>
        <p:spPr/>
        <p:txBody>
          <a:bodyPr/>
          <a:lstStyle/>
          <a:p>
            <a:r>
              <a:rPr lang="en-AU" dirty="0">
                <a:latin typeface="Calibri" panose="020F0502020204030204" pitchFamily="34" charset="0"/>
                <a:cs typeface="Calibri" panose="020F0502020204030204" pitchFamily="34" charset="0"/>
              </a:rPr>
              <a:t>Acceleration</a:t>
            </a:r>
          </a:p>
        </p:txBody>
      </p:sp>
      <p:sp>
        <p:nvSpPr>
          <p:cNvPr id="3" name="Content Placeholder 2">
            <a:extLst>
              <a:ext uri="{FF2B5EF4-FFF2-40B4-BE49-F238E27FC236}">
                <a16:creationId xmlns:a16="http://schemas.microsoft.com/office/drawing/2014/main" id="{98D307D7-228D-4598-A45A-A1F5732E9356}"/>
              </a:ext>
            </a:extLst>
          </p:cNvPr>
          <p:cNvSpPr>
            <a:spLocks noGrp="1"/>
          </p:cNvSpPr>
          <p:nvPr>
            <p:ph idx="1"/>
          </p:nvPr>
        </p:nvSpPr>
        <p:spPr>
          <a:xfrm>
            <a:off x="677334" y="1930400"/>
            <a:ext cx="8596668" cy="4724924"/>
          </a:xfrm>
        </p:spPr>
        <p:txBody>
          <a:bodyPr>
            <a:normAutofit/>
          </a:bodyPr>
          <a:lstStyle/>
          <a:p>
            <a:pPr marL="0" indent="0">
              <a:buNone/>
            </a:pPr>
            <a:r>
              <a:rPr lang="en-US" sz="2000" dirty="0">
                <a:latin typeface="Calibri" panose="020F0502020204030204" pitchFamily="34" charset="0"/>
                <a:cs typeface="Calibri" panose="020F0502020204030204" pitchFamily="34" charset="0"/>
              </a:rPr>
              <a:t>Students wishing to take a VCE Unit 3/4 with studying the 1/2 in 2021 must: </a:t>
            </a:r>
            <a:endParaRPr lang="en-AU" sz="2000" dirty="0">
              <a:latin typeface="Calibri" panose="020F0502020204030204" pitchFamily="34" charset="0"/>
              <a:cs typeface="Calibri" panose="020F0502020204030204" pitchFamily="34" charset="0"/>
            </a:endParaRPr>
          </a:p>
          <a:p>
            <a:pPr lvl="0"/>
            <a:r>
              <a:rPr lang="en-US" sz="2000" dirty="0">
                <a:latin typeface="Calibri" panose="020F0502020204030204" pitchFamily="34" charset="0"/>
                <a:cs typeface="Calibri" panose="020F0502020204030204" pitchFamily="34" charset="0"/>
              </a:rPr>
              <a:t>Meet the criteria (4 subjects averaging 80% or above)</a:t>
            </a:r>
            <a:endParaRPr lang="en-AU" sz="2000" dirty="0">
              <a:latin typeface="Calibri" panose="020F0502020204030204" pitchFamily="34" charset="0"/>
              <a:cs typeface="Calibri" panose="020F0502020204030204" pitchFamily="34" charset="0"/>
            </a:endParaRPr>
          </a:p>
          <a:p>
            <a:pPr lvl="0"/>
            <a:r>
              <a:rPr lang="en-US" sz="2000" dirty="0">
                <a:latin typeface="Calibri" panose="020F0502020204030204" pitchFamily="34" charset="0"/>
                <a:cs typeface="Calibri" panose="020F0502020204030204" pitchFamily="34" charset="0"/>
              </a:rPr>
              <a:t>Follow the information found in the </a:t>
            </a:r>
            <a:r>
              <a:rPr lang="en-US" sz="2000" dirty="0" err="1">
                <a:latin typeface="Calibri" panose="020F0502020204030204" pitchFamily="34" charset="0"/>
                <a:cs typeface="Calibri" panose="020F0502020204030204" pitchFamily="34" charset="0"/>
              </a:rPr>
              <a:t>Operoo</a:t>
            </a:r>
            <a:r>
              <a:rPr lang="en-US" sz="2000" dirty="0">
                <a:latin typeface="Calibri" panose="020F0502020204030204" pitchFamily="34" charset="0"/>
                <a:cs typeface="Calibri" panose="020F0502020204030204" pitchFamily="34" charset="0"/>
              </a:rPr>
              <a:t> - Acceleration Application – Unit 1 &amp; 2 or Unit 3/4 with a nominated teacher who will provide a recommendation.</a:t>
            </a:r>
            <a:endParaRPr lang="en-AU" sz="2000" dirty="0">
              <a:latin typeface="Calibri" panose="020F0502020204030204" pitchFamily="34" charset="0"/>
              <a:cs typeface="Calibri" panose="020F0502020204030204" pitchFamily="34" charset="0"/>
            </a:endParaRPr>
          </a:p>
          <a:p>
            <a:pPr lvl="0"/>
            <a:r>
              <a:rPr lang="en-US" sz="2000" dirty="0">
                <a:latin typeface="Calibri" panose="020F0502020204030204" pitchFamily="34" charset="0"/>
                <a:cs typeface="Calibri" panose="020F0502020204030204" pitchFamily="34" charset="0"/>
              </a:rPr>
              <a:t>Applications due: </a:t>
            </a:r>
            <a:r>
              <a:rPr lang="en-US" sz="2000" b="1" dirty="0">
                <a:latin typeface="Calibri" panose="020F0502020204030204" pitchFamily="34" charset="0"/>
                <a:cs typeface="Calibri" panose="020F0502020204030204" pitchFamily="34" charset="0"/>
              </a:rPr>
              <a:t>Monday 2 August at 5pm</a:t>
            </a:r>
            <a:endParaRPr lang="en-AU" sz="2000" dirty="0">
              <a:latin typeface="Calibri" panose="020F0502020204030204" pitchFamily="34" charset="0"/>
              <a:cs typeface="Calibri" panose="020F0502020204030204" pitchFamily="34" charset="0"/>
            </a:endParaRPr>
          </a:p>
          <a:p>
            <a:pPr lvl="0"/>
            <a:r>
              <a:rPr lang="en-US" sz="2000" dirty="0">
                <a:latin typeface="Calibri" panose="020F0502020204030204" pitchFamily="34" charset="0"/>
                <a:cs typeface="Calibri" panose="020F0502020204030204" pitchFamily="34" charset="0"/>
              </a:rPr>
              <a:t>Successful applicants will be notified by </a:t>
            </a:r>
            <a:r>
              <a:rPr lang="en-US" sz="2000" b="1" dirty="0">
                <a:latin typeface="Calibri" panose="020F0502020204030204" pitchFamily="34" charset="0"/>
                <a:cs typeface="Calibri" panose="020F0502020204030204" pitchFamily="34" charset="0"/>
              </a:rPr>
              <a:t>Monday 9 August</a:t>
            </a:r>
            <a:r>
              <a:rPr lang="en-US" sz="2000" dirty="0">
                <a:latin typeface="Calibri" panose="020F0502020204030204" pitchFamily="34" charset="0"/>
                <a:cs typeface="Calibri" panose="020F0502020204030204" pitchFamily="34" charset="0"/>
              </a:rPr>
              <a:t>, preference form changes will be made by </a:t>
            </a:r>
            <a:r>
              <a:rPr lang="en-US" sz="2000" dirty="0" err="1">
                <a:latin typeface="Calibri" panose="020F0502020204030204" pitchFamily="34" charset="0"/>
                <a:cs typeface="Calibri" panose="020F0502020204030204" pitchFamily="34" charset="0"/>
              </a:rPr>
              <a:t>Mr</a:t>
            </a:r>
            <a:r>
              <a:rPr lang="en-US" sz="2000" dirty="0">
                <a:latin typeface="Calibri" panose="020F0502020204030204" pitchFamily="34" charset="0"/>
                <a:cs typeface="Calibri" panose="020F0502020204030204" pitchFamily="34" charset="0"/>
              </a:rPr>
              <a:t> Matthews, Head of Senior School</a:t>
            </a:r>
            <a:endParaRPr lang="en-AU"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Please see the relevant subject teacher for advice and information on suitability. </a:t>
            </a:r>
            <a:endParaRPr lang="en-AU" sz="2000" dirty="0">
              <a:latin typeface="Calibri" panose="020F0502020204030204" pitchFamily="34" charset="0"/>
              <a:cs typeface="Calibri" panose="020F0502020204030204" pitchFamily="34" charset="0"/>
            </a:endParaRPr>
          </a:p>
          <a:p>
            <a:pPr marL="109728" indent="0">
              <a:buNone/>
            </a:pPr>
            <a:endParaRPr lang="en-AU" sz="2000" dirty="0">
              <a:latin typeface="Calibri" panose="020F0502020204030204" pitchFamily="34" charset="0"/>
              <a:cs typeface="Calibri" panose="020F0502020204030204" pitchFamily="34" charset="0"/>
            </a:endParaRPr>
          </a:p>
          <a:p>
            <a:pPr marL="0" indent="0">
              <a:buNone/>
            </a:pPr>
            <a:endParaRPr lang="en-A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0675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9FAD-B927-4D92-95F4-04BD60AA5639}"/>
              </a:ext>
            </a:extLst>
          </p:cNvPr>
          <p:cNvSpPr>
            <a:spLocks noGrp="1"/>
          </p:cNvSpPr>
          <p:nvPr>
            <p:ph type="title"/>
          </p:nvPr>
        </p:nvSpPr>
        <p:spPr/>
        <p:txBody>
          <a:bodyPr/>
          <a:lstStyle/>
          <a:p>
            <a:r>
              <a:rPr lang="en-AU" dirty="0">
                <a:latin typeface="Calibri" panose="020F0502020204030204" pitchFamily="34" charset="0"/>
                <a:cs typeface="Calibri" panose="020F0502020204030204" pitchFamily="34" charset="0"/>
              </a:rPr>
              <a:t>Career Interviews</a:t>
            </a:r>
          </a:p>
        </p:txBody>
      </p:sp>
      <p:sp>
        <p:nvSpPr>
          <p:cNvPr id="3" name="Content Placeholder 2">
            <a:extLst>
              <a:ext uri="{FF2B5EF4-FFF2-40B4-BE49-F238E27FC236}">
                <a16:creationId xmlns:a16="http://schemas.microsoft.com/office/drawing/2014/main" id="{98D307D7-228D-4598-A45A-A1F5732E9356}"/>
              </a:ext>
            </a:extLst>
          </p:cNvPr>
          <p:cNvSpPr>
            <a:spLocks noGrp="1"/>
          </p:cNvSpPr>
          <p:nvPr>
            <p:ph idx="1"/>
          </p:nvPr>
        </p:nvSpPr>
        <p:spPr>
          <a:xfrm>
            <a:off x="677334" y="1930400"/>
            <a:ext cx="8596668" cy="3880773"/>
          </a:xfrm>
        </p:spPr>
        <p:txBody>
          <a:bodyPr>
            <a:normAutofit/>
          </a:bodyPr>
          <a:lstStyle/>
          <a:p>
            <a:pPr marL="0" indent="0">
              <a:buNone/>
            </a:pPr>
            <a:r>
              <a:rPr lang="en-AU" sz="2000" b="1" dirty="0">
                <a:latin typeface="Calibri" panose="020F0502020204030204" pitchFamily="34" charset="0"/>
                <a:cs typeface="Calibri" panose="020F0502020204030204" pitchFamily="34" charset="0"/>
              </a:rPr>
              <a:t>Limited number </a:t>
            </a:r>
            <a:r>
              <a:rPr lang="en-AU" sz="2000" dirty="0">
                <a:latin typeface="Calibri" panose="020F0502020204030204" pitchFamily="34" charset="0"/>
                <a:cs typeface="Calibri" panose="020F0502020204030204" pitchFamily="34" charset="0"/>
              </a:rPr>
              <a:t>of interviews starting from </a:t>
            </a:r>
            <a:r>
              <a:rPr lang="en-AU" sz="2000" b="1" dirty="0">
                <a:latin typeface="Calibri" panose="020F0502020204030204" pitchFamily="34" charset="0"/>
                <a:cs typeface="Calibri" panose="020F0502020204030204" pitchFamily="34" charset="0"/>
              </a:rPr>
              <a:t>Wednesday 14</a:t>
            </a:r>
            <a:r>
              <a:rPr lang="en-US" sz="2000" b="1" baseline="30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until Friday 30 July</a:t>
            </a:r>
            <a:endParaRPr lang="en-AU" sz="2000" b="1" dirty="0">
              <a:solidFill>
                <a:schemeClr val="tx1"/>
              </a:solidFill>
              <a:highlight>
                <a:srgbClr val="00FF00"/>
              </a:highlight>
              <a:latin typeface="Calibri" panose="020F0502020204030204" pitchFamily="34" charset="0"/>
              <a:cs typeface="Calibri" panose="020F0502020204030204" pitchFamily="34" charset="0"/>
            </a:endParaRPr>
          </a:p>
          <a:p>
            <a:r>
              <a:rPr lang="en-AU" sz="2000" dirty="0">
                <a:latin typeface="Calibri" panose="020F0502020204030204" pitchFamily="34" charset="0"/>
                <a:cs typeface="Calibri" panose="020F0502020204030204" pitchFamily="34" charset="0"/>
              </a:rPr>
              <a:t>Interviews are </a:t>
            </a:r>
            <a:r>
              <a:rPr lang="en-AU" sz="2000" b="1" dirty="0">
                <a:latin typeface="Calibri" panose="020F0502020204030204" pitchFamily="34" charset="0"/>
                <a:cs typeface="Calibri" panose="020F0502020204030204" pitchFamily="34" charset="0"/>
              </a:rPr>
              <a:t>not compulsory </a:t>
            </a:r>
            <a:r>
              <a:rPr lang="en-AU" sz="2000" dirty="0">
                <a:latin typeface="Calibri" panose="020F0502020204030204" pitchFamily="34" charset="0"/>
                <a:cs typeface="Calibri" panose="020F0502020204030204" pitchFamily="34" charset="0"/>
              </a:rPr>
              <a:t>for every student</a:t>
            </a:r>
          </a:p>
          <a:p>
            <a:r>
              <a:rPr lang="en-AU" sz="2000" dirty="0">
                <a:latin typeface="Calibri" panose="020F0502020204030204" pitchFamily="34" charset="0"/>
                <a:cs typeface="Calibri" panose="020F0502020204030204" pitchFamily="34" charset="0"/>
              </a:rPr>
              <a:t>Booking sheet is available in Careers from </a:t>
            </a:r>
            <a:r>
              <a:rPr lang="en-AU" sz="2000" b="1" dirty="0">
                <a:solidFill>
                  <a:schemeClr val="tx1"/>
                </a:solidFill>
                <a:latin typeface="Calibri" panose="020F0502020204030204" pitchFamily="34" charset="0"/>
                <a:cs typeface="Calibri" panose="020F0502020204030204" pitchFamily="34" charset="0"/>
              </a:rPr>
              <a:t>Tuesday 13 July</a:t>
            </a:r>
          </a:p>
          <a:p>
            <a:endParaRPr lang="en-AU" sz="2000" dirty="0">
              <a:latin typeface="Calibri" panose="020F0502020204030204" pitchFamily="34" charset="0"/>
              <a:cs typeface="Calibri" panose="020F0502020204030204" pitchFamily="34" charset="0"/>
            </a:endParaRPr>
          </a:p>
          <a:p>
            <a:pPr marL="0" indent="0">
              <a:buNone/>
            </a:pPr>
            <a:r>
              <a:rPr lang="en-AU" sz="2000" dirty="0">
                <a:latin typeface="Calibri" panose="020F0502020204030204" pitchFamily="34" charset="0"/>
                <a:cs typeface="Calibri" panose="020F0502020204030204" pitchFamily="34" charset="0"/>
              </a:rPr>
              <a:t>If considering moving into VCAL see Mr Matthews or Ms Campbell</a:t>
            </a:r>
          </a:p>
          <a:p>
            <a:pPr marL="0" indent="0">
              <a:buNone/>
            </a:pPr>
            <a:r>
              <a:rPr lang="en-AU" sz="2000" dirty="0">
                <a:solidFill>
                  <a:schemeClr val="tx1"/>
                </a:solidFill>
                <a:latin typeface="Calibri" panose="020F0502020204030204" pitchFamily="34" charset="0"/>
                <a:cs typeface="Calibri" panose="020F0502020204030204" pitchFamily="34" charset="0"/>
              </a:rPr>
              <a:t>If you are changing/enrolling in a VET subject for VCAL see Mr White</a:t>
            </a:r>
          </a:p>
          <a:p>
            <a:pPr marL="0" indent="0">
              <a:buNone/>
            </a:pPr>
            <a:endParaRPr lang="en-A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4284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EE96F-C8EB-426D-8719-C786E5F6ED01}"/>
              </a:ext>
            </a:extLst>
          </p:cNvPr>
          <p:cNvSpPr>
            <a:spLocks noGrp="1"/>
          </p:cNvSpPr>
          <p:nvPr>
            <p:ph type="title"/>
          </p:nvPr>
        </p:nvSpPr>
        <p:spPr/>
        <p:txBody>
          <a:bodyPr>
            <a:normAutofit/>
          </a:bodyPr>
          <a:lstStyle/>
          <a:p>
            <a:r>
              <a:rPr lang="en-US" dirty="0">
                <a:latin typeface="Calibri" panose="020F0502020204030204" pitchFamily="34" charset="0"/>
              </a:rPr>
              <a:t>Subject selection process for Year 12 2022:</a:t>
            </a:r>
            <a:br>
              <a:rPr lang="en-US" dirty="0">
                <a:latin typeface="Calibri" panose="020F0502020204030204" pitchFamily="34" charset="0"/>
              </a:rPr>
            </a:br>
            <a:r>
              <a:rPr lang="en-US" dirty="0">
                <a:latin typeface="Calibri" panose="020F0502020204030204" pitchFamily="34" charset="0"/>
              </a:rPr>
              <a:t>Requirements</a:t>
            </a:r>
            <a:endParaRPr lang="en-AU" dirty="0"/>
          </a:p>
        </p:txBody>
      </p:sp>
      <p:sp>
        <p:nvSpPr>
          <p:cNvPr id="3" name="Content Placeholder 2">
            <a:extLst>
              <a:ext uri="{FF2B5EF4-FFF2-40B4-BE49-F238E27FC236}">
                <a16:creationId xmlns:a16="http://schemas.microsoft.com/office/drawing/2014/main" id="{2F008501-47CE-473C-87A8-2C41CEA898A3}"/>
              </a:ext>
            </a:extLst>
          </p:cNvPr>
          <p:cNvSpPr>
            <a:spLocks noGrp="1"/>
          </p:cNvSpPr>
          <p:nvPr>
            <p:ph idx="1"/>
          </p:nvPr>
        </p:nvSpPr>
        <p:spPr>
          <a:xfrm>
            <a:off x="677335" y="2160589"/>
            <a:ext cx="8956860" cy="4532442"/>
          </a:xfrm>
        </p:spPr>
        <p:txBody>
          <a:bodyPr>
            <a:normAutofit fontScale="92500"/>
          </a:bodyPr>
          <a:lstStyle/>
          <a:p>
            <a:pPr marL="624078" indent="-514350">
              <a:buFont typeface="+mj-lt"/>
              <a:buAutoNum type="arabicPeriod"/>
            </a:pPr>
            <a:r>
              <a:rPr lang="en-AU" sz="2400" dirty="0">
                <a:latin typeface="Calibri" panose="020F0502020204030204" pitchFamily="34" charset="0"/>
                <a:cs typeface="Calibri" panose="020F0502020204030204" pitchFamily="34" charset="0"/>
              </a:rPr>
              <a:t>Year 11/12 Student Course Manual 2021/22</a:t>
            </a:r>
          </a:p>
          <a:p>
            <a:pPr marL="795528" lvl="1"/>
            <a:r>
              <a:rPr lang="en-AU" sz="1800" dirty="0">
                <a:latin typeface="Calibri" panose="020F0502020204030204" pitchFamily="34" charset="0"/>
                <a:cs typeface="Calibri" panose="020F0502020204030204" pitchFamily="34" charset="0"/>
              </a:rPr>
              <a:t>SIMON - Knowledge Banks - Student Course Manuals.</a:t>
            </a:r>
          </a:p>
          <a:p>
            <a:pPr marL="566928" indent="-457200">
              <a:buFont typeface="+mj-lt"/>
              <a:buAutoNum type="arabicPeriod"/>
            </a:pPr>
            <a:r>
              <a:rPr lang="en-AU" sz="2400" dirty="0">
                <a:latin typeface="Calibri" panose="020F0502020204030204" pitchFamily="34" charset="0"/>
                <a:cs typeface="Calibri" panose="020F0502020204030204" pitchFamily="34" charset="0"/>
              </a:rPr>
              <a:t>Instruction sheet with online subject selection information (emailed).</a:t>
            </a:r>
          </a:p>
          <a:p>
            <a:pPr marL="395478">
              <a:buFont typeface="+mj-lt"/>
              <a:buAutoNum type="arabicPeriod"/>
            </a:pPr>
            <a:r>
              <a:rPr lang="en-AU" sz="2000" dirty="0">
                <a:latin typeface="Calibri" panose="020F0502020204030204" pitchFamily="34" charset="0"/>
                <a:cs typeface="Calibri" panose="020F0502020204030204" pitchFamily="34" charset="0"/>
              </a:rPr>
              <a:t>You MUST book a meeting with the following staff if you not clear about requirements for:</a:t>
            </a:r>
          </a:p>
          <a:p>
            <a:pPr marL="795528" lvl="1"/>
            <a:r>
              <a:rPr lang="en-AU" sz="1800" dirty="0">
                <a:latin typeface="Calibri" panose="020F0502020204030204" pitchFamily="34" charset="0"/>
                <a:cs typeface="Calibri" panose="020F0502020204030204" pitchFamily="34" charset="0"/>
              </a:rPr>
              <a:t>VCE: Ms Rocard – VCE Coordinator</a:t>
            </a:r>
          </a:p>
          <a:p>
            <a:pPr marL="795528" lvl="1"/>
            <a:r>
              <a:rPr lang="en-AU" sz="1800" dirty="0">
                <a:latin typeface="Calibri" panose="020F0502020204030204" pitchFamily="34" charset="0"/>
                <a:cs typeface="Calibri" panose="020F0502020204030204" pitchFamily="34" charset="0"/>
              </a:rPr>
              <a:t>VET: Mr White – VET Coordinator</a:t>
            </a:r>
          </a:p>
          <a:p>
            <a:pPr marL="795528" lvl="1"/>
            <a:r>
              <a:rPr lang="en-AU" sz="1800" dirty="0">
                <a:latin typeface="Calibri" panose="020F0502020204030204" pitchFamily="34" charset="0"/>
                <a:cs typeface="Calibri" panose="020F0502020204030204" pitchFamily="34" charset="0"/>
              </a:rPr>
              <a:t>VCAL: Ms Campbell – VCAL Coordinator</a:t>
            </a:r>
          </a:p>
          <a:p>
            <a:pPr marL="795528" lvl="1"/>
            <a:r>
              <a:rPr lang="en-AU" sz="1800" dirty="0">
                <a:latin typeface="Calibri" panose="020F0502020204030204" pitchFamily="34" charset="0"/>
                <a:cs typeface="Calibri" panose="020F0502020204030204" pitchFamily="34" charset="0"/>
              </a:rPr>
              <a:t>thinking of changing your pathway from VCE to VCAL</a:t>
            </a:r>
          </a:p>
          <a:p>
            <a:pPr marL="566928" indent="-457200">
              <a:buFont typeface="+mj-lt"/>
              <a:buAutoNum type="arabicPeriod"/>
            </a:pPr>
            <a:r>
              <a:rPr lang="en-US" sz="2400" dirty="0">
                <a:latin typeface="Calibri" panose="020F0502020204030204" pitchFamily="34" charset="0"/>
                <a:cs typeface="Calibri" panose="020F0502020204030204" pitchFamily="34" charset="0"/>
              </a:rPr>
              <a:t>You MUST book a meeting with Head of Senior School if you are:</a:t>
            </a:r>
            <a:endParaRPr lang="en-AU" sz="2400" dirty="0">
              <a:latin typeface="Calibri" panose="020F0502020204030204" pitchFamily="34" charset="0"/>
              <a:cs typeface="Calibri" panose="020F0502020204030204" pitchFamily="34" charset="0"/>
            </a:endParaRPr>
          </a:p>
          <a:p>
            <a:pPr marL="795528" lvl="1"/>
            <a:r>
              <a:rPr lang="en-AU" sz="1800" dirty="0">
                <a:latin typeface="Calibri" panose="020F0502020204030204" pitchFamily="34" charset="0"/>
                <a:cs typeface="Calibri" panose="020F0502020204030204" pitchFamily="34" charset="0"/>
              </a:rPr>
              <a:t>changing any of your subjects in Year 12</a:t>
            </a:r>
          </a:p>
          <a:p>
            <a:pPr marL="395478">
              <a:buFont typeface="+mj-lt"/>
              <a:buAutoNum type="arabicPeriod"/>
            </a:pPr>
            <a:endParaRPr lang="en-AU" sz="2000" dirty="0">
              <a:latin typeface="Calibri" panose="020F0502020204030204" pitchFamily="34" charset="0"/>
              <a:cs typeface="Calibri" panose="020F0502020204030204" pitchFamily="34" charset="0"/>
            </a:endParaRPr>
          </a:p>
          <a:p>
            <a:endParaRPr lang="en-AU"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1624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9FAD-B927-4D92-95F4-04BD60AA5639}"/>
              </a:ext>
            </a:extLst>
          </p:cNvPr>
          <p:cNvSpPr>
            <a:spLocks noGrp="1"/>
          </p:cNvSpPr>
          <p:nvPr>
            <p:ph type="title"/>
          </p:nvPr>
        </p:nvSpPr>
        <p:spPr/>
        <p:txBody>
          <a:bodyPr/>
          <a:lstStyle/>
          <a:p>
            <a:r>
              <a:rPr lang="en-AU" dirty="0">
                <a:latin typeface="Calibri" panose="020F0502020204030204" pitchFamily="34" charset="0"/>
                <a:cs typeface="Calibri" panose="020F0502020204030204" pitchFamily="34" charset="0"/>
              </a:rPr>
              <a:t>Career Support</a:t>
            </a:r>
          </a:p>
        </p:txBody>
      </p:sp>
      <p:sp>
        <p:nvSpPr>
          <p:cNvPr id="3" name="Content Placeholder 2">
            <a:extLst>
              <a:ext uri="{FF2B5EF4-FFF2-40B4-BE49-F238E27FC236}">
                <a16:creationId xmlns:a16="http://schemas.microsoft.com/office/drawing/2014/main" id="{98D307D7-228D-4598-A45A-A1F5732E9356}"/>
              </a:ext>
            </a:extLst>
          </p:cNvPr>
          <p:cNvSpPr>
            <a:spLocks noGrp="1"/>
          </p:cNvSpPr>
          <p:nvPr>
            <p:ph idx="1"/>
          </p:nvPr>
        </p:nvSpPr>
        <p:spPr>
          <a:xfrm>
            <a:off x="677334" y="1930400"/>
            <a:ext cx="8596668" cy="4724924"/>
          </a:xfrm>
        </p:spPr>
        <p:txBody>
          <a:bodyPr>
            <a:normAutofit/>
          </a:bodyPr>
          <a:lstStyle/>
          <a:p>
            <a:pPr marL="109728" indent="0">
              <a:buNone/>
            </a:pPr>
            <a:r>
              <a:rPr lang="en-US" sz="2000" dirty="0">
                <a:latin typeface="Calibri" panose="020F0502020204030204" pitchFamily="34" charset="0"/>
              </a:rPr>
              <a:t>Throughout the year Careers arrange</a:t>
            </a:r>
            <a:r>
              <a:rPr lang="en-AU" sz="2000" dirty="0">
                <a:latin typeface="Calibri" panose="020F0502020204030204" pitchFamily="34" charset="0"/>
              </a:rPr>
              <a:t> information sessions for Universities, TAFEs &amp; other Organisations (e.g. Defence Force) for Year 11 &amp; 12 student</a:t>
            </a:r>
          </a:p>
          <a:p>
            <a:pPr marL="795528" lvl="1"/>
            <a:r>
              <a:rPr lang="en-AU" sz="1800" dirty="0">
                <a:latin typeface="Calibri" panose="020F0502020204030204" pitchFamily="34" charset="0"/>
              </a:rPr>
              <a:t>Courses</a:t>
            </a:r>
          </a:p>
          <a:p>
            <a:pPr marL="795528" lvl="1"/>
            <a:r>
              <a:rPr lang="en-AU" sz="1800" dirty="0">
                <a:latin typeface="Calibri" panose="020F0502020204030204" pitchFamily="34" charset="0"/>
              </a:rPr>
              <a:t>Early Entries</a:t>
            </a:r>
          </a:p>
          <a:p>
            <a:pPr marL="795528" lvl="1"/>
            <a:r>
              <a:rPr lang="en-AU" sz="1800" dirty="0">
                <a:latin typeface="Calibri" panose="020F0502020204030204" pitchFamily="34" charset="0"/>
              </a:rPr>
              <a:t>Scholarships</a:t>
            </a:r>
          </a:p>
          <a:p>
            <a:pPr marL="795528" lvl="1"/>
            <a:r>
              <a:rPr lang="en-AU" sz="1800" dirty="0">
                <a:latin typeface="Calibri" panose="020F0502020204030204" pitchFamily="34" charset="0"/>
              </a:rPr>
              <a:t>Pathways</a:t>
            </a:r>
          </a:p>
          <a:p>
            <a:pPr marL="795528" lvl="1"/>
            <a:r>
              <a:rPr lang="en-AU" sz="1800" dirty="0">
                <a:latin typeface="Calibri" panose="020F0502020204030204" pitchFamily="34" charset="0"/>
              </a:rPr>
              <a:t>Apprenticeships</a:t>
            </a:r>
          </a:p>
          <a:p>
            <a:pPr marL="109728" indent="0">
              <a:buNone/>
            </a:pPr>
            <a:endParaRPr lang="en-AU" sz="2000" dirty="0">
              <a:latin typeface="Calibri" panose="020F0502020204030204" pitchFamily="34" charset="0"/>
            </a:endParaRPr>
          </a:p>
          <a:p>
            <a:pPr marL="109728" indent="0">
              <a:buNone/>
            </a:pPr>
            <a:r>
              <a:rPr lang="en-AU" sz="2000" dirty="0">
                <a:latin typeface="Calibri" panose="020F0502020204030204" pitchFamily="34" charset="0"/>
              </a:rPr>
              <a:t>Extremely beneficial</a:t>
            </a:r>
          </a:p>
          <a:p>
            <a:pPr marL="109728" indent="0">
              <a:buNone/>
            </a:pPr>
            <a:r>
              <a:rPr lang="en-AU" sz="2000" dirty="0">
                <a:latin typeface="Calibri" panose="020F0502020204030204" pitchFamily="34" charset="0"/>
              </a:rPr>
              <a:t>Information sessions will occur throughout the year</a:t>
            </a:r>
          </a:p>
          <a:p>
            <a:pPr marL="109728" indent="0">
              <a:buNone/>
            </a:pPr>
            <a:r>
              <a:rPr lang="en-AU" sz="2000" u="sng" dirty="0">
                <a:hlinkClick r:id="rId2"/>
              </a:rPr>
              <a:t>SHC Kyneton Career Tools</a:t>
            </a:r>
            <a:endParaRPr lang="en-AU" sz="2000" u="sng" dirty="0"/>
          </a:p>
          <a:p>
            <a:pPr marL="109728" indent="0">
              <a:buNone/>
            </a:pPr>
            <a:endParaRPr lang="en-AU" sz="2000" dirty="0">
              <a:latin typeface="Calibri" panose="020F0502020204030204" pitchFamily="34" charset="0"/>
            </a:endParaRPr>
          </a:p>
          <a:p>
            <a:pPr marL="0" indent="0">
              <a:buNone/>
            </a:pPr>
            <a:endParaRPr lang="en-AU" sz="2000" dirty="0"/>
          </a:p>
        </p:txBody>
      </p:sp>
    </p:spTree>
    <p:extLst>
      <p:ext uri="{BB962C8B-B14F-4D97-AF65-F5344CB8AC3E}">
        <p14:creationId xmlns:p14="http://schemas.microsoft.com/office/powerpoint/2010/main" val="1173986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9FAD-B927-4D92-95F4-04BD60AA5639}"/>
              </a:ext>
            </a:extLst>
          </p:cNvPr>
          <p:cNvSpPr>
            <a:spLocks noGrp="1"/>
          </p:cNvSpPr>
          <p:nvPr>
            <p:ph type="title"/>
          </p:nvPr>
        </p:nvSpPr>
        <p:spPr/>
        <p:txBody>
          <a:bodyPr/>
          <a:lstStyle/>
          <a:p>
            <a:r>
              <a:rPr lang="en-AU" dirty="0">
                <a:latin typeface="Calibri" panose="020F0502020204030204" pitchFamily="34" charset="0"/>
                <a:cs typeface="Calibri" panose="020F0502020204030204" pitchFamily="34" charset="0"/>
              </a:rPr>
              <a:t>Career Support</a:t>
            </a:r>
          </a:p>
        </p:txBody>
      </p:sp>
      <p:pic>
        <p:nvPicPr>
          <p:cNvPr id="6" name="Picture 5">
            <a:extLst>
              <a:ext uri="{FF2B5EF4-FFF2-40B4-BE49-F238E27FC236}">
                <a16:creationId xmlns:a16="http://schemas.microsoft.com/office/drawing/2014/main" id="{D56BC33A-173B-408A-B145-42D0562B3C0C}"/>
              </a:ext>
            </a:extLst>
          </p:cNvPr>
          <p:cNvPicPr>
            <a:picLocks noChangeAspect="1"/>
          </p:cNvPicPr>
          <p:nvPr/>
        </p:nvPicPr>
        <p:blipFill>
          <a:blip r:embed="rId2"/>
          <a:stretch>
            <a:fillRect/>
          </a:stretch>
        </p:blipFill>
        <p:spPr>
          <a:xfrm>
            <a:off x="211701" y="1569574"/>
            <a:ext cx="11589225" cy="4755811"/>
          </a:xfrm>
          <a:prstGeom prst="rect">
            <a:avLst/>
          </a:prstGeom>
        </p:spPr>
      </p:pic>
    </p:spTree>
    <p:extLst>
      <p:ext uri="{BB962C8B-B14F-4D97-AF65-F5344CB8AC3E}">
        <p14:creationId xmlns:p14="http://schemas.microsoft.com/office/powerpoint/2010/main" val="788184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9FAD-B927-4D92-95F4-04BD60AA5639}"/>
              </a:ext>
            </a:extLst>
          </p:cNvPr>
          <p:cNvSpPr>
            <a:spLocks noGrp="1"/>
          </p:cNvSpPr>
          <p:nvPr>
            <p:ph type="title"/>
          </p:nvPr>
        </p:nvSpPr>
        <p:spPr/>
        <p:txBody>
          <a:bodyPr/>
          <a:lstStyle/>
          <a:p>
            <a:r>
              <a:rPr lang="en-AU" dirty="0">
                <a:latin typeface="Calibri" panose="020F0502020204030204" pitchFamily="34" charset="0"/>
                <a:cs typeface="Calibri" panose="020F0502020204030204" pitchFamily="34" charset="0"/>
              </a:rPr>
              <a:t>Career Support</a:t>
            </a:r>
          </a:p>
        </p:txBody>
      </p:sp>
      <p:pic>
        <p:nvPicPr>
          <p:cNvPr id="4" name="Picture 3">
            <a:extLst>
              <a:ext uri="{FF2B5EF4-FFF2-40B4-BE49-F238E27FC236}">
                <a16:creationId xmlns:a16="http://schemas.microsoft.com/office/drawing/2014/main" id="{281115CA-636F-4769-8CEF-5B781C961A9D}"/>
              </a:ext>
            </a:extLst>
          </p:cNvPr>
          <p:cNvPicPr>
            <a:picLocks noChangeAspect="1"/>
          </p:cNvPicPr>
          <p:nvPr/>
        </p:nvPicPr>
        <p:blipFill>
          <a:blip r:embed="rId2"/>
          <a:stretch>
            <a:fillRect/>
          </a:stretch>
        </p:blipFill>
        <p:spPr>
          <a:xfrm>
            <a:off x="188536" y="1593505"/>
            <a:ext cx="11326130" cy="4984944"/>
          </a:xfrm>
          <a:prstGeom prst="rect">
            <a:avLst/>
          </a:prstGeom>
        </p:spPr>
      </p:pic>
    </p:spTree>
    <p:extLst>
      <p:ext uri="{BB962C8B-B14F-4D97-AF65-F5344CB8AC3E}">
        <p14:creationId xmlns:p14="http://schemas.microsoft.com/office/powerpoint/2010/main" val="1071783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9FAD-B927-4D92-95F4-04BD60AA5639}"/>
              </a:ext>
            </a:extLst>
          </p:cNvPr>
          <p:cNvSpPr>
            <a:spLocks noGrp="1"/>
          </p:cNvSpPr>
          <p:nvPr>
            <p:ph type="title"/>
          </p:nvPr>
        </p:nvSpPr>
        <p:spPr/>
        <p:txBody>
          <a:bodyPr/>
          <a:lstStyle/>
          <a:p>
            <a:r>
              <a:rPr lang="en-AU" dirty="0">
                <a:latin typeface="Calibri" panose="020F0502020204030204" pitchFamily="34" charset="0"/>
                <a:cs typeface="Calibri" panose="020F0502020204030204" pitchFamily="34" charset="0"/>
              </a:rPr>
              <a:t>Online Web Preferences: Completion</a:t>
            </a:r>
          </a:p>
        </p:txBody>
      </p:sp>
      <p:sp>
        <p:nvSpPr>
          <p:cNvPr id="3" name="Content Placeholder 2">
            <a:extLst>
              <a:ext uri="{FF2B5EF4-FFF2-40B4-BE49-F238E27FC236}">
                <a16:creationId xmlns:a16="http://schemas.microsoft.com/office/drawing/2014/main" id="{98D307D7-228D-4598-A45A-A1F5732E9356}"/>
              </a:ext>
            </a:extLst>
          </p:cNvPr>
          <p:cNvSpPr>
            <a:spLocks noGrp="1"/>
          </p:cNvSpPr>
          <p:nvPr>
            <p:ph idx="1"/>
          </p:nvPr>
        </p:nvSpPr>
        <p:spPr>
          <a:xfrm>
            <a:off x="677333" y="1718629"/>
            <a:ext cx="8777751" cy="3277577"/>
          </a:xfrm>
        </p:spPr>
        <p:txBody>
          <a:bodyPr>
            <a:noAutofit/>
          </a:bodyPr>
          <a:lstStyle/>
          <a:p>
            <a:r>
              <a:rPr lang="en-AU" sz="2000" dirty="0">
                <a:latin typeface="Calibri" panose="020F0502020204030204" pitchFamily="34" charset="0"/>
                <a:cs typeface="Calibri" panose="020F0502020204030204" pitchFamily="34" charset="0"/>
              </a:rPr>
              <a:t>Access to Web Preferences online is via email link </a:t>
            </a:r>
            <a:r>
              <a:rPr lang="en-AU" sz="2000" dirty="0">
                <a:solidFill>
                  <a:schemeClr val="tx1"/>
                </a:solidFill>
                <a:latin typeface="Calibri" panose="020F0502020204030204" pitchFamily="34" charset="0"/>
                <a:cs typeface="Calibri" panose="020F0502020204030204" pitchFamily="34" charset="0"/>
              </a:rPr>
              <a:t>sent out </a:t>
            </a:r>
            <a:r>
              <a:rPr lang="en-AU" sz="2000" b="1" dirty="0">
                <a:solidFill>
                  <a:schemeClr val="tx1"/>
                </a:solidFill>
                <a:latin typeface="Calibri" panose="020F0502020204030204" pitchFamily="34" charset="0"/>
                <a:cs typeface="Calibri" panose="020F0502020204030204" pitchFamily="34" charset="0"/>
              </a:rPr>
              <a:t>Thursday 15 July</a:t>
            </a:r>
          </a:p>
          <a:p>
            <a:r>
              <a:rPr lang="en-AU" sz="2000" dirty="0">
                <a:latin typeface="Calibri" panose="020F0502020204030204" pitchFamily="34" charset="0"/>
                <a:cs typeface="Calibri" panose="020F0502020204030204" pitchFamily="34" charset="0"/>
              </a:rPr>
              <a:t>Online Subject Selection is to be completed by </a:t>
            </a:r>
            <a:r>
              <a:rPr lang="en-US" sz="2000" b="1" dirty="0">
                <a:latin typeface="Calibri" panose="020F0502020204030204" pitchFamily="34" charset="0"/>
                <a:cs typeface="Calibri" panose="020F0502020204030204" pitchFamily="34" charset="0"/>
              </a:rPr>
              <a:t>Monday 2 August at 5pm</a:t>
            </a:r>
            <a:r>
              <a:rPr lang="en-AU" sz="2000" dirty="0">
                <a:latin typeface="Calibri" panose="020F0502020204030204" pitchFamily="34" charset="0"/>
                <a:cs typeface="Calibri" panose="020F0502020204030204" pitchFamily="34" charset="0"/>
              </a:rPr>
              <a:t>.</a:t>
            </a:r>
          </a:p>
          <a:p>
            <a:r>
              <a:rPr lang="en-AU" sz="2000" dirty="0">
                <a:latin typeface="Calibri" panose="020F0502020204030204" pitchFamily="34" charset="0"/>
                <a:cs typeface="Calibri" panose="020F0502020204030204" pitchFamily="34" charset="0"/>
              </a:rPr>
              <a:t>Only five changes allowed before you are locked out, think carefully. </a:t>
            </a:r>
          </a:p>
          <a:p>
            <a:r>
              <a:rPr lang="en-AU" sz="2000" dirty="0">
                <a:latin typeface="Calibri" panose="020F0502020204030204" pitchFamily="34" charset="0"/>
                <a:cs typeface="Calibri" panose="020F0502020204030204" pitchFamily="34" charset="0"/>
              </a:rPr>
              <a:t>Check that you have filled the correct Online Section: VCAL or VCE, Year 12 and Unit 3/4 </a:t>
            </a:r>
          </a:p>
        </p:txBody>
      </p:sp>
    </p:spTree>
    <p:extLst>
      <p:ext uri="{BB962C8B-B14F-4D97-AF65-F5344CB8AC3E}">
        <p14:creationId xmlns:p14="http://schemas.microsoft.com/office/powerpoint/2010/main" val="1589277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9FAD-B927-4D92-95F4-04BD60AA5639}"/>
              </a:ext>
            </a:extLst>
          </p:cNvPr>
          <p:cNvSpPr>
            <a:spLocks noGrp="1"/>
          </p:cNvSpPr>
          <p:nvPr>
            <p:ph type="title"/>
          </p:nvPr>
        </p:nvSpPr>
        <p:spPr/>
        <p:txBody>
          <a:bodyPr/>
          <a:lstStyle/>
          <a:p>
            <a:r>
              <a:rPr lang="en-AU" dirty="0">
                <a:latin typeface="Calibri" panose="020F0502020204030204" pitchFamily="34" charset="0"/>
                <a:cs typeface="Calibri" panose="020F0502020204030204" pitchFamily="34" charset="0"/>
              </a:rPr>
              <a:t>Online Web Preferences: Completion</a:t>
            </a:r>
          </a:p>
        </p:txBody>
      </p:sp>
      <p:sp>
        <p:nvSpPr>
          <p:cNvPr id="3" name="Content Placeholder 2">
            <a:extLst>
              <a:ext uri="{FF2B5EF4-FFF2-40B4-BE49-F238E27FC236}">
                <a16:creationId xmlns:a16="http://schemas.microsoft.com/office/drawing/2014/main" id="{98D307D7-228D-4598-A45A-A1F5732E9356}"/>
              </a:ext>
            </a:extLst>
          </p:cNvPr>
          <p:cNvSpPr>
            <a:spLocks noGrp="1"/>
          </p:cNvSpPr>
          <p:nvPr>
            <p:ph idx="1"/>
          </p:nvPr>
        </p:nvSpPr>
        <p:spPr>
          <a:xfrm>
            <a:off x="607203" y="1718630"/>
            <a:ext cx="9364738" cy="4143328"/>
          </a:xfrm>
        </p:spPr>
        <p:txBody>
          <a:bodyPr>
            <a:noAutofit/>
          </a:bodyPr>
          <a:lstStyle/>
          <a:p>
            <a:r>
              <a:rPr lang="en-AU" sz="2000" dirty="0">
                <a:latin typeface="Calibri" panose="020F0502020204030204" pitchFamily="34" charset="0"/>
                <a:cs typeface="Calibri" panose="020F0502020204030204" pitchFamily="34" charset="0"/>
              </a:rPr>
              <a:t>New Unit 3/4 Subject:</a:t>
            </a: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If you wish to select a Unit 3/4 subject without having completed either Unit 1 or 2, you will need to complete an </a:t>
            </a:r>
            <a:r>
              <a:rPr lang="en-US" sz="1800" b="1" dirty="0">
                <a:latin typeface="Calibri" panose="020F0502020204030204" pitchFamily="34" charset="0"/>
                <a:cs typeface="Calibri" panose="020F0502020204030204" pitchFamily="34" charset="0"/>
              </a:rPr>
              <a:t>application to accelerate </a:t>
            </a:r>
            <a:r>
              <a:rPr lang="en-US" sz="1800" dirty="0">
                <a:latin typeface="Calibri" panose="020F0502020204030204" pitchFamily="34" charset="0"/>
                <a:cs typeface="Calibri" panose="020F0502020204030204" pitchFamily="34" charset="0"/>
              </a:rPr>
              <a:t>(Information on </a:t>
            </a:r>
            <a:r>
              <a:rPr lang="en-US" sz="1800" dirty="0" err="1">
                <a:latin typeface="Calibri" panose="020F0502020204030204" pitchFamily="34" charset="0"/>
                <a:cs typeface="Calibri" panose="020F0502020204030204" pitchFamily="34" charset="0"/>
              </a:rPr>
              <a:t>Operoo</a:t>
            </a:r>
            <a:r>
              <a:rPr lang="en-US" sz="1800" dirty="0">
                <a:latin typeface="Calibri" panose="020F0502020204030204" pitchFamily="34" charset="0"/>
                <a:cs typeface="Calibri" panose="020F0502020204030204" pitchFamily="34" charset="0"/>
              </a:rPr>
              <a:t>)</a:t>
            </a:r>
          </a:p>
          <a:p>
            <a:pPr lvl="1">
              <a:buFont typeface="Wingdings" panose="05000000000000000000" pitchFamily="2" charset="2"/>
              <a:buChar char="§"/>
            </a:pPr>
            <a:r>
              <a:rPr lang="en-US" sz="1800" b="1" dirty="0">
                <a:latin typeface="Calibri" panose="020F0502020204030204" pitchFamily="34" charset="0"/>
                <a:cs typeface="Calibri" panose="020F0502020204030204" pitchFamily="34" charset="0"/>
              </a:rPr>
              <a:t>VCE/VCAL Change of Unit Form – Year 12</a:t>
            </a:r>
            <a:r>
              <a:rPr lang="en-US" sz="1800" dirty="0">
                <a:latin typeface="Calibri" panose="020F0502020204030204" pitchFamily="34" charset="0"/>
                <a:cs typeface="Calibri" panose="020F0502020204030204" pitchFamily="34" charset="0"/>
              </a:rPr>
              <a:t> </a:t>
            </a:r>
            <a:r>
              <a:rPr lang="en-AU" sz="1800" dirty="0">
                <a:latin typeface="Calibri" panose="020F0502020204030204" pitchFamily="34" charset="0"/>
                <a:cs typeface="Calibri" panose="020F0502020204030204" pitchFamily="34" charset="0"/>
              </a:rPr>
              <a:t>(hard copy) from Student Office (O’Neill) or SPO</a:t>
            </a:r>
          </a:p>
          <a:p>
            <a:pPr lvl="1">
              <a:buFont typeface="Wingdings" panose="05000000000000000000" pitchFamily="2" charset="2"/>
              <a:buChar char="§"/>
            </a:pPr>
            <a:r>
              <a:rPr lang="en-AU" sz="1800" dirty="0">
                <a:latin typeface="Calibri" panose="020F0502020204030204" pitchFamily="34" charset="0"/>
                <a:cs typeface="Calibri" panose="020F0502020204030204" pitchFamily="34" charset="0"/>
              </a:rPr>
              <a:t>Must see Mr Matthews to discuss subject change</a:t>
            </a:r>
          </a:p>
          <a:p>
            <a:pPr lvl="1">
              <a:buFont typeface="Wingdings" panose="05000000000000000000" pitchFamily="2" charset="2"/>
              <a:buChar char="§"/>
            </a:pPr>
            <a:r>
              <a:rPr lang="en-AU" sz="1800" dirty="0">
                <a:latin typeface="Calibri" panose="020F0502020204030204" pitchFamily="34" charset="0"/>
                <a:cs typeface="Calibri" panose="020F0502020204030204" pitchFamily="34" charset="0"/>
              </a:rPr>
              <a:t>Current teacher of the Unit 3/4 subject</a:t>
            </a:r>
          </a:p>
          <a:p>
            <a:pPr lvl="1">
              <a:buFont typeface="Wingdings" panose="05000000000000000000" pitchFamily="2" charset="2"/>
              <a:buChar char="§"/>
            </a:pPr>
            <a:r>
              <a:rPr lang="en-AU" sz="1800" dirty="0">
                <a:latin typeface="Calibri" panose="020F0502020204030204" pitchFamily="34" charset="0"/>
                <a:cs typeface="Calibri" panose="020F0502020204030204" pitchFamily="34" charset="0"/>
              </a:rPr>
              <a:t>Careers if required</a:t>
            </a:r>
          </a:p>
          <a:p>
            <a:pPr lvl="1">
              <a:buFont typeface="Wingdings" panose="05000000000000000000" pitchFamily="2" charset="2"/>
              <a:buChar char="§"/>
            </a:pPr>
            <a:r>
              <a:rPr lang="en-AU" sz="1800" dirty="0">
                <a:latin typeface="Calibri" panose="020F0502020204030204" pitchFamily="34" charset="0"/>
                <a:cs typeface="Calibri" panose="020F0502020204030204" pitchFamily="34" charset="0"/>
              </a:rPr>
              <a:t>Parent(s)/guardian</a:t>
            </a:r>
          </a:p>
          <a:p>
            <a:pPr lvl="1">
              <a:buFont typeface="Wingdings" panose="05000000000000000000" pitchFamily="2" charset="2"/>
              <a:buChar char="§"/>
            </a:pPr>
            <a:r>
              <a:rPr lang="en-AU" sz="1800" dirty="0">
                <a:latin typeface="Calibri" panose="020F0502020204030204" pitchFamily="34" charset="0"/>
                <a:cs typeface="Calibri" panose="020F0502020204030204" pitchFamily="34" charset="0"/>
              </a:rPr>
              <a:t>Return the </a:t>
            </a:r>
            <a:r>
              <a:rPr lang="en-AU" sz="1800" b="1" dirty="0">
                <a:latin typeface="Calibri" panose="020F0502020204030204" pitchFamily="34" charset="0"/>
                <a:cs typeface="Calibri" panose="020F0502020204030204" pitchFamily="34" charset="0"/>
              </a:rPr>
              <a:t>VCE/VCAL Change of Unit Form – Year 12 </a:t>
            </a:r>
            <a:r>
              <a:rPr lang="en-AU" sz="1800" dirty="0">
                <a:latin typeface="Calibri" panose="020F0502020204030204" pitchFamily="34" charset="0"/>
                <a:cs typeface="Calibri" panose="020F0502020204030204" pitchFamily="34" charset="0"/>
              </a:rPr>
              <a:t>to Mr Matthews by </a:t>
            </a:r>
            <a:r>
              <a:rPr lang="en-AU" sz="1800" b="1" dirty="0">
                <a:latin typeface="Calibri" panose="020F0502020204030204" pitchFamily="34" charset="0"/>
                <a:cs typeface="Calibri" panose="020F0502020204030204" pitchFamily="34" charset="0"/>
              </a:rPr>
              <a:t>Monday 2 August, by 5pm</a:t>
            </a:r>
            <a:endParaRPr lang="en-AU" sz="1800" dirty="0">
              <a:latin typeface="Calibri" panose="020F0502020204030204" pitchFamily="34" charset="0"/>
              <a:cs typeface="Calibri" panose="020F0502020204030204" pitchFamily="34" charset="0"/>
            </a:endParaRPr>
          </a:p>
          <a:p>
            <a:r>
              <a:rPr lang="en-AU" sz="2000" dirty="0">
                <a:latin typeface="Calibri" panose="020F0502020204030204" pitchFamily="34" charset="0"/>
                <a:cs typeface="Calibri" panose="020F0502020204030204" pitchFamily="34" charset="0"/>
              </a:rPr>
              <a:t>Timetable blocking will commence in August, </a:t>
            </a:r>
            <a:r>
              <a:rPr lang="en-AU" sz="2000" dirty="0">
                <a:solidFill>
                  <a:srgbClr val="FF0000"/>
                </a:solidFill>
                <a:latin typeface="Calibri" panose="020F0502020204030204" pitchFamily="34" charset="0"/>
                <a:cs typeface="Calibri" panose="020F0502020204030204" pitchFamily="34" charset="0"/>
              </a:rPr>
              <a:t>late subject completion will not form part of the essential data</a:t>
            </a:r>
            <a:r>
              <a:rPr lang="en-AU" sz="2000" dirty="0">
                <a:solidFill>
                  <a:srgbClr val="7030A0"/>
                </a:solidFill>
                <a:latin typeface="Calibri" panose="020F0502020204030204" pitchFamily="34" charset="0"/>
                <a:cs typeface="Calibri" panose="020F0502020204030204" pitchFamily="34" charset="0"/>
              </a:rPr>
              <a:t> </a:t>
            </a:r>
            <a:r>
              <a:rPr lang="en-AU" sz="2000" dirty="0">
                <a:latin typeface="Calibri" panose="020F0502020204030204" pitchFamily="34" charset="0"/>
                <a:cs typeface="Calibri" panose="020F0502020204030204" pitchFamily="34" charset="0"/>
              </a:rPr>
              <a:t>and this may impact on your course running</a:t>
            </a:r>
          </a:p>
        </p:txBody>
      </p:sp>
    </p:spTree>
    <p:extLst>
      <p:ext uri="{BB962C8B-B14F-4D97-AF65-F5344CB8AC3E}">
        <p14:creationId xmlns:p14="http://schemas.microsoft.com/office/powerpoint/2010/main" val="362318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0419DF-40FF-44A3-AF20-5EE61B785B09}"/>
              </a:ext>
            </a:extLst>
          </p:cNvPr>
          <p:cNvPicPr>
            <a:picLocks noChangeAspect="1"/>
          </p:cNvPicPr>
          <p:nvPr/>
        </p:nvPicPr>
        <p:blipFill rotWithShape="1">
          <a:blip r:embed="rId2"/>
          <a:srcRect l="851"/>
          <a:stretch/>
        </p:blipFill>
        <p:spPr>
          <a:xfrm>
            <a:off x="0" y="0"/>
            <a:ext cx="12192000" cy="3805934"/>
          </a:xfrm>
          <a:prstGeom prst="rect">
            <a:avLst/>
          </a:prstGeom>
        </p:spPr>
      </p:pic>
      <p:pic>
        <p:nvPicPr>
          <p:cNvPr id="8" name="Picture 7">
            <a:extLst>
              <a:ext uri="{FF2B5EF4-FFF2-40B4-BE49-F238E27FC236}">
                <a16:creationId xmlns:a16="http://schemas.microsoft.com/office/drawing/2014/main" id="{33805C64-6C76-42FB-9A51-82FF4C610E62}"/>
              </a:ext>
            </a:extLst>
          </p:cNvPr>
          <p:cNvPicPr>
            <a:picLocks noChangeAspect="1"/>
          </p:cNvPicPr>
          <p:nvPr/>
        </p:nvPicPr>
        <p:blipFill>
          <a:blip r:embed="rId3"/>
          <a:stretch>
            <a:fillRect/>
          </a:stretch>
        </p:blipFill>
        <p:spPr>
          <a:xfrm>
            <a:off x="0" y="3805934"/>
            <a:ext cx="12192000" cy="2137686"/>
          </a:xfrm>
          <a:prstGeom prst="rect">
            <a:avLst/>
          </a:prstGeom>
        </p:spPr>
      </p:pic>
      <p:sp>
        <p:nvSpPr>
          <p:cNvPr id="9" name="TextBox 8">
            <a:extLst>
              <a:ext uri="{FF2B5EF4-FFF2-40B4-BE49-F238E27FC236}">
                <a16:creationId xmlns:a16="http://schemas.microsoft.com/office/drawing/2014/main" id="{187B8B22-CBA4-43E7-912A-F481E27FC444}"/>
              </a:ext>
            </a:extLst>
          </p:cNvPr>
          <p:cNvSpPr txBox="1"/>
          <p:nvPr/>
        </p:nvSpPr>
        <p:spPr>
          <a:xfrm>
            <a:off x="5165889" y="2318994"/>
            <a:ext cx="2677212" cy="537328"/>
          </a:xfrm>
          <a:prstGeom prst="rect">
            <a:avLst/>
          </a:prstGeom>
          <a:noFill/>
          <a:ln w="57150">
            <a:solidFill>
              <a:srgbClr val="FF0000"/>
            </a:solidFill>
          </a:ln>
        </p:spPr>
        <p:txBody>
          <a:bodyPr wrap="square" rtlCol="0">
            <a:spAutoFit/>
          </a:bodyPr>
          <a:lstStyle/>
          <a:p>
            <a:endParaRPr lang="en-AU" dirty="0"/>
          </a:p>
        </p:txBody>
      </p:sp>
    </p:spTree>
    <p:extLst>
      <p:ext uri="{BB962C8B-B14F-4D97-AF65-F5344CB8AC3E}">
        <p14:creationId xmlns:p14="http://schemas.microsoft.com/office/powerpoint/2010/main" val="494540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265170-14EB-4313-A911-FB0B0CA429F4}"/>
              </a:ext>
            </a:extLst>
          </p:cNvPr>
          <p:cNvPicPr>
            <a:picLocks noChangeAspect="1"/>
          </p:cNvPicPr>
          <p:nvPr/>
        </p:nvPicPr>
        <p:blipFill>
          <a:blip r:embed="rId2"/>
          <a:stretch>
            <a:fillRect/>
          </a:stretch>
        </p:blipFill>
        <p:spPr>
          <a:xfrm>
            <a:off x="0" y="852176"/>
            <a:ext cx="12192000" cy="4908550"/>
          </a:xfrm>
          <a:prstGeom prst="rect">
            <a:avLst/>
          </a:prstGeom>
        </p:spPr>
      </p:pic>
      <p:sp>
        <p:nvSpPr>
          <p:cNvPr id="9" name="TextBox 8">
            <a:extLst>
              <a:ext uri="{FF2B5EF4-FFF2-40B4-BE49-F238E27FC236}">
                <a16:creationId xmlns:a16="http://schemas.microsoft.com/office/drawing/2014/main" id="{6669BCA4-0DF2-43F5-969E-F4723A4EB8DF}"/>
              </a:ext>
            </a:extLst>
          </p:cNvPr>
          <p:cNvSpPr txBox="1"/>
          <p:nvPr/>
        </p:nvSpPr>
        <p:spPr>
          <a:xfrm>
            <a:off x="4430598" y="2479249"/>
            <a:ext cx="2677212" cy="537328"/>
          </a:xfrm>
          <a:prstGeom prst="rect">
            <a:avLst/>
          </a:prstGeom>
          <a:noFill/>
          <a:ln w="57150">
            <a:solidFill>
              <a:srgbClr val="FF0000"/>
            </a:solidFill>
          </a:ln>
        </p:spPr>
        <p:txBody>
          <a:bodyPr wrap="square" rtlCol="0">
            <a:spAutoFit/>
          </a:bodyPr>
          <a:lstStyle/>
          <a:p>
            <a:endParaRPr lang="en-AU" dirty="0"/>
          </a:p>
        </p:txBody>
      </p:sp>
    </p:spTree>
    <p:extLst>
      <p:ext uri="{BB962C8B-B14F-4D97-AF65-F5344CB8AC3E}">
        <p14:creationId xmlns:p14="http://schemas.microsoft.com/office/powerpoint/2010/main" val="1578991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DA7240-1B77-4252-BA52-CB377A7124CC}"/>
              </a:ext>
            </a:extLst>
          </p:cNvPr>
          <p:cNvPicPr>
            <a:picLocks noChangeAspect="1"/>
          </p:cNvPicPr>
          <p:nvPr/>
        </p:nvPicPr>
        <p:blipFill>
          <a:blip r:embed="rId2"/>
          <a:stretch>
            <a:fillRect/>
          </a:stretch>
        </p:blipFill>
        <p:spPr>
          <a:xfrm>
            <a:off x="0" y="837325"/>
            <a:ext cx="12192000" cy="5183349"/>
          </a:xfrm>
          <a:prstGeom prst="rect">
            <a:avLst/>
          </a:prstGeom>
        </p:spPr>
      </p:pic>
    </p:spTree>
    <p:extLst>
      <p:ext uri="{BB962C8B-B14F-4D97-AF65-F5344CB8AC3E}">
        <p14:creationId xmlns:p14="http://schemas.microsoft.com/office/powerpoint/2010/main" val="677927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28FD41-0D6C-46FE-863D-A855C7220CE5}"/>
              </a:ext>
            </a:extLst>
          </p:cNvPr>
          <p:cNvPicPr>
            <a:picLocks noChangeAspect="1"/>
          </p:cNvPicPr>
          <p:nvPr/>
        </p:nvPicPr>
        <p:blipFill>
          <a:blip r:embed="rId2"/>
          <a:stretch>
            <a:fillRect/>
          </a:stretch>
        </p:blipFill>
        <p:spPr>
          <a:xfrm>
            <a:off x="0" y="763787"/>
            <a:ext cx="12192000" cy="5330426"/>
          </a:xfrm>
          <a:prstGeom prst="rect">
            <a:avLst/>
          </a:prstGeom>
        </p:spPr>
      </p:pic>
    </p:spTree>
    <p:extLst>
      <p:ext uri="{BB962C8B-B14F-4D97-AF65-F5344CB8AC3E}">
        <p14:creationId xmlns:p14="http://schemas.microsoft.com/office/powerpoint/2010/main" val="145034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F45D3C-CCBF-46A8-8B49-6E844F948C77}"/>
              </a:ext>
            </a:extLst>
          </p:cNvPr>
          <p:cNvPicPr>
            <a:picLocks noChangeAspect="1"/>
          </p:cNvPicPr>
          <p:nvPr/>
        </p:nvPicPr>
        <p:blipFill>
          <a:blip r:embed="rId2"/>
          <a:stretch>
            <a:fillRect/>
          </a:stretch>
        </p:blipFill>
        <p:spPr>
          <a:xfrm>
            <a:off x="0" y="733425"/>
            <a:ext cx="12192000" cy="5391150"/>
          </a:xfrm>
          <a:prstGeom prst="rect">
            <a:avLst/>
          </a:prstGeom>
        </p:spPr>
      </p:pic>
    </p:spTree>
    <p:extLst>
      <p:ext uri="{BB962C8B-B14F-4D97-AF65-F5344CB8AC3E}">
        <p14:creationId xmlns:p14="http://schemas.microsoft.com/office/powerpoint/2010/main" val="2946888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EE96F-C8EB-426D-8719-C786E5F6ED01}"/>
              </a:ext>
            </a:extLst>
          </p:cNvPr>
          <p:cNvSpPr>
            <a:spLocks noGrp="1"/>
          </p:cNvSpPr>
          <p:nvPr>
            <p:ph type="title"/>
          </p:nvPr>
        </p:nvSpPr>
        <p:spPr/>
        <p:txBody>
          <a:bodyPr>
            <a:normAutofit/>
          </a:bodyPr>
          <a:lstStyle/>
          <a:p>
            <a:r>
              <a:rPr lang="en-US" dirty="0">
                <a:latin typeface="Calibri" panose="020F0502020204030204" pitchFamily="34" charset="0"/>
              </a:rPr>
              <a:t>Subject selection process for Year 12 2022:</a:t>
            </a:r>
            <a:br>
              <a:rPr lang="en-US" dirty="0">
                <a:latin typeface="Calibri" panose="020F0502020204030204" pitchFamily="34" charset="0"/>
              </a:rPr>
            </a:br>
            <a:r>
              <a:rPr lang="en-US" dirty="0">
                <a:latin typeface="Calibri" panose="020F0502020204030204" pitchFamily="34" charset="0"/>
              </a:rPr>
              <a:t>Requirements</a:t>
            </a:r>
            <a:endParaRPr lang="en-AU" dirty="0"/>
          </a:p>
        </p:txBody>
      </p:sp>
      <p:sp>
        <p:nvSpPr>
          <p:cNvPr id="3" name="Content Placeholder 2">
            <a:extLst>
              <a:ext uri="{FF2B5EF4-FFF2-40B4-BE49-F238E27FC236}">
                <a16:creationId xmlns:a16="http://schemas.microsoft.com/office/drawing/2014/main" id="{2F008501-47CE-473C-87A8-2C41CEA898A3}"/>
              </a:ext>
            </a:extLst>
          </p:cNvPr>
          <p:cNvSpPr>
            <a:spLocks noGrp="1"/>
          </p:cNvSpPr>
          <p:nvPr>
            <p:ph idx="1"/>
          </p:nvPr>
        </p:nvSpPr>
        <p:spPr>
          <a:xfrm>
            <a:off x="677335" y="2160589"/>
            <a:ext cx="8956860" cy="4532442"/>
          </a:xfrm>
        </p:spPr>
        <p:txBody>
          <a:bodyPr>
            <a:normAutofit lnSpcReduction="10000"/>
          </a:bodyPr>
          <a:lstStyle/>
          <a:p>
            <a:pPr marL="624078" indent="-514350">
              <a:buFont typeface="+mj-lt"/>
              <a:buAutoNum type="arabicPeriod" startAt="4"/>
            </a:pPr>
            <a:r>
              <a:rPr lang="en-AU" sz="2400" dirty="0">
                <a:latin typeface="Calibri" panose="020F0502020204030204" pitchFamily="34" charset="0"/>
                <a:cs typeface="Calibri" panose="020F0502020204030204" pitchFamily="34" charset="0"/>
              </a:rPr>
              <a:t>Career Advisor (</a:t>
            </a:r>
            <a:r>
              <a:rPr lang="en-AU" sz="2000" b="1" dirty="0">
                <a:latin typeface="Calibri" panose="020F0502020204030204" pitchFamily="34" charset="0"/>
                <a:cs typeface="Calibri" panose="020F0502020204030204" pitchFamily="34" charset="0"/>
              </a:rPr>
              <a:t>Wednesday 14 until Friday 30 July). </a:t>
            </a:r>
            <a:r>
              <a:rPr lang="en-US" sz="2000" dirty="0">
                <a:latin typeface="Calibri" panose="020F0502020204030204" pitchFamily="34" charset="0"/>
                <a:cs typeface="Calibri" panose="020F0502020204030204" pitchFamily="34" charset="0"/>
              </a:rPr>
              <a:t>Book an</a:t>
            </a:r>
            <a:r>
              <a:rPr lang="en-US" sz="2000" b="1" dirty="0">
                <a:latin typeface="Calibri" panose="020F0502020204030204" pitchFamily="34" charset="0"/>
                <a:cs typeface="Calibri" panose="020F0502020204030204" pitchFamily="34" charset="0"/>
              </a:rPr>
              <a:t> interview</a:t>
            </a:r>
            <a:r>
              <a:rPr lang="en-US" sz="2000" dirty="0">
                <a:latin typeface="Calibri" panose="020F0502020204030204" pitchFamily="34" charset="0"/>
                <a:cs typeface="Calibri" panose="020F0502020204030204" pitchFamily="34" charset="0"/>
              </a:rPr>
              <a:t> with Careers Counselors </a:t>
            </a:r>
            <a:r>
              <a:rPr lang="en-US" sz="2000" b="1" dirty="0">
                <a:latin typeface="Calibri" panose="020F0502020204030204" pitchFamily="34" charset="0"/>
                <a:cs typeface="Calibri" panose="020F0502020204030204" pitchFamily="34" charset="0"/>
              </a:rPr>
              <a:t>IF </a:t>
            </a:r>
            <a:r>
              <a:rPr lang="en-US" sz="2000" dirty="0">
                <a:latin typeface="Calibri" panose="020F0502020204030204" pitchFamily="34" charset="0"/>
                <a:cs typeface="Calibri" panose="020F0502020204030204" pitchFamily="34" charset="0"/>
              </a:rPr>
              <a:t>you are:</a:t>
            </a:r>
            <a:endParaRPr lang="en-AU" sz="2000" dirty="0">
              <a:latin typeface="Calibri" panose="020F0502020204030204" pitchFamily="34" charset="0"/>
              <a:cs typeface="Calibri" panose="020F0502020204030204" pitchFamily="34" charset="0"/>
            </a:endParaRPr>
          </a:p>
          <a:p>
            <a:pPr lvl="1"/>
            <a:r>
              <a:rPr lang="en-US" sz="1800" dirty="0">
                <a:latin typeface="Calibri" panose="020F0502020204030204" pitchFamily="34" charset="0"/>
                <a:cs typeface="Calibri" panose="020F0502020204030204" pitchFamily="34" charset="0"/>
              </a:rPr>
              <a:t>Unsure about your future directions</a:t>
            </a:r>
            <a:endParaRPr lang="en-AU" sz="1800" dirty="0">
              <a:latin typeface="Calibri" panose="020F0502020204030204" pitchFamily="34" charset="0"/>
              <a:cs typeface="Calibri" panose="020F0502020204030204" pitchFamily="34" charset="0"/>
            </a:endParaRPr>
          </a:p>
          <a:p>
            <a:pPr lvl="1"/>
            <a:r>
              <a:rPr lang="en-US" sz="1800" dirty="0">
                <a:latin typeface="Calibri" panose="020F0502020204030204" pitchFamily="34" charset="0"/>
                <a:cs typeface="Calibri" panose="020F0502020204030204" pitchFamily="34" charset="0"/>
              </a:rPr>
              <a:t>Unsure about the pre-requisites for tertiary courses. </a:t>
            </a:r>
          </a:p>
          <a:p>
            <a:pPr lvl="2"/>
            <a:r>
              <a:rPr lang="en-US" sz="1800" b="1" dirty="0">
                <a:latin typeface="Calibri" panose="020F0502020204030204" pitchFamily="34" charset="0"/>
                <a:cs typeface="Calibri" panose="020F0502020204030204" pitchFamily="34" charset="0"/>
              </a:rPr>
              <a:t>First check</a:t>
            </a:r>
            <a:r>
              <a:rPr lang="en-US" sz="1800" dirty="0">
                <a:latin typeface="Calibri" panose="020F0502020204030204" pitchFamily="34" charset="0"/>
                <a:cs typeface="Calibri" panose="020F0502020204030204" pitchFamily="34" charset="0"/>
              </a:rPr>
              <a:t> the pre-requisites using </a:t>
            </a:r>
            <a:r>
              <a:rPr lang="en-US" sz="1800" u="sng" dirty="0">
                <a:latin typeface="Calibri" panose="020F0502020204030204" pitchFamily="34" charset="0"/>
                <a:cs typeface="Calibri" panose="020F0502020204030204" pitchFamily="34" charset="0"/>
                <a:hlinkClick r:id="rId2"/>
              </a:rPr>
              <a:t>SHC </a:t>
            </a:r>
            <a:r>
              <a:rPr lang="en-US" sz="1800" u="sng" dirty="0" err="1">
                <a:latin typeface="Calibri" panose="020F0502020204030204" pitchFamily="34" charset="0"/>
                <a:cs typeface="Calibri" panose="020F0502020204030204" pitchFamily="34" charset="0"/>
                <a:hlinkClick r:id="rId2"/>
              </a:rPr>
              <a:t>Kyneton</a:t>
            </a:r>
            <a:r>
              <a:rPr lang="en-US" sz="1800" u="sng" dirty="0">
                <a:latin typeface="Calibri" panose="020F0502020204030204" pitchFamily="34" charset="0"/>
                <a:cs typeface="Calibri" panose="020F0502020204030204" pitchFamily="34" charset="0"/>
                <a:hlinkClick r:id="rId2"/>
              </a:rPr>
              <a:t> Career Tools</a:t>
            </a:r>
            <a:r>
              <a:rPr lang="en-US" sz="1800" dirty="0">
                <a:latin typeface="Calibri" panose="020F0502020204030204" pitchFamily="34" charset="0"/>
                <a:cs typeface="Calibri" panose="020F0502020204030204" pitchFamily="34" charset="0"/>
              </a:rPr>
              <a:t> to obtain course information. </a:t>
            </a:r>
          </a:p>
          <a:p>
            <a:pPr lvl="2"/>
            <a:r>
              <a:rPr lang="en-AU" sz="1800" dirty="0">
                <a:latin typeface="Calibri" panose="020F0502020204030204" pitchFamily="34" charset="0"/>
                <a:cs typeface="Calibri" panose="020F0502020204030204" pitchFamily="34" charset="0"/>
              </a:rPr>
              <a:t>a.	You can access Careers Tools via SIMON:</a:t>
            </a:r>
          </a:p>
          <a:p>
            <a:pPr marL="914400" lvl="2" indent="0">
              <a:buNone/>
            </a:pPr>
            <a:r>
              <a:rPr lang="en-AU" sz="1800" dirty="0">
                <a:latin typeface="Calibri" panose="020F0502020204030204" pitchFamily="34" charset="0"/>
                <a:cs typeface="Calibri" panose="020F0502020204030204" pitchFamily="34" charset="0"/>
              </a:rPr>
              <a:t>	</a:t>
            </a:r>
            <a:r>
              <a:rPr lang="en-AU" sz="1800" dirty="0" err="1">
                <a:latin typeface="Calibri" panose="020F0502020204030204" pitchFamily="34" charset="0"/>
                <a:cs typeface="Calibri" panose="020F0502020204030204" pitchFamily="34" charset="0"/>
              </a:rPr>
              <a:t>i</a:t>
            </a:r>
            <a:r>
              <a:rPr lang="en-AU" sz="1800" dirty="0">
                <a:latin typeface="Calibri" panose="020F0502020204030204" pitchFamily="34" charset="0"/>
                <a:cs typeface="Calibri" panose="020F0502020204030204" pitchFamily="34" charset="0"/>
              </a:rPr>
              <a:t>.	School Links</a:t>
            </a:r>
          </a:p>
          <a:p>
            <a:pPr marL="914400" lvl="2" indent="0">
              <a:buNone/>
            </a:pPr>
            <a:r>
              <a:rPr lang="en-AU" sz="1800" dirty="0">
                <a:latin typeface="Calibri" panose="020F0502020204030204" pitchFamily="34" charset="0"/>
                <a:cs typeface="Calibri" panose="020F0502020204030204" pitchFamily="34" charset="0"/>
              </a:rPr>
              <a:t>	ii.	Senior School</a:t>
            </a:r>
          </a:p>
          <a:p>
            <a:pPr marL="914400" lvl="2" indent="0">
              <a:buNone/>
            </a:pPr>
            <a:r>
              <a:rPr lang="en-AU" sz="1800" dirty="0">
                <a:latin typeface="Calibri" panose="020F0502020204030204" pitchFamily="34" charset="0"/>
                <a:cs typeface="Calibri" panose="020F0502020204030204" pitchFamily="34" charset="0"/>
              </a:rPr>
              <a:t>	iii.	VTAC Tools:</a:t>
            </a:r>
          </a:p>
          <a:p>
            <a:pPr marL="914400" lvl="2" indent="0">
              <a:buNone/>
            </a:pPr>
            <a:r>
              <a:rPr lang="en-AU" sz="1800" dirty="0">
                <a:latin typeface="Calibri" panose="020F0502020204030204" pitchFamily="34" charset="0"/>
                <a:cs typeface="Calibri" panose="020F0502020204030204" pitchFamily="34" charset="0"/>
              </a:rPr>
              <a:t>		• VTAC Course search</a:t>
            </a:r>
          </a:p>
          <a:p>
            <a:pPr marL="914400" lvl="2" indent="0">
              <a:buNone/>
            </a:pPr>
            <a:r>
              <a:rPr lang="en-AU" sz="1800" dirty="0">
                <a:latin typeface="Calibri" panose="020F0502020204030204" pitchFamily="34" charset="0"/>
                <a:cs typeface="Calibri" panose="020F0502020204030204" pitchFamily="34" charset="0"/>
              </a:rPr>
              <a:t>		• Prerequisite and Course Explorer</a:t>
            </a:r>
          </a:p>
          <a:p>
            <a:pPr marL="624078" indent="-514350"/>
            <a:endParaRPr lang="en-AU" sz="2400" dirty="0">
              <a:latin typeface="Calibri" panose="020F0502020204030204" pitchFamily="34" charset="0"/>
              <a:cs typeface="Calibri" panose="020F0502020204030204" pitchFamily="34" charset="0"/>
            </a:endParaRPr>
          </a:p>
          <a:p>
            <a:endParaRPr lang="en-AU"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7169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4FC76B-197D-4C49-997D-C73FDB3434B2}"/>
              </a:ext>
            </a:extLst>
          </p:cNvPr>
          <p:cNvPicPr>
            <a:picLocks noChangeAspect="1"/>
          </p:cNvPicPr>
          <p:nvPr/>
        </p:nvPicPr>
        <p:blipFill>
          <a:blip r:embed="rId2"/>
          <a:stretch>
            <a:fillRect/>
          </a:stretch>
        </p:blipFill>
        <p:spPr>
          <a:xfrm>
            <a:off x="0" y="752475"/>
            <a:ext cx="12192000" cy="5353050"/>
          </a:xfrm>
          <a:prstGeom prst="rect">
            <a:avLst/>
          </a:prstGeom>
        </p:spPr>
      </p:pic>
    </p:spTree>
    <p:extLst>
      <p:ext uri="{BB962C8B-B14F-4D97-AF65-F5344CB8AC3E}">
        <p14:creationId xmlns:p14="http://schemas.microsoft.com/office/powerpoint/2010/main" val="2928917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9FAD-B927-4D92-95F4-04BD60AA5639}"/>
              </a:ext>
            </a:extLst>
          </p:cNvPr>
          <p:cNvSpPr>
            <a:spLocks noGrp="1"/>
          </p:cNvSpPr>
          <p:nvPr>
            <p:ph type="title"/>
          </p:nvPr>
        </p:nvSpPr>
        <p:spPr/>
        <p:txBody>
          <a:bodyPr/>
          <a:lstStyle/>
          <a:p>
            <a:r>
              <a:rPr lang="en-AU" dirty="0">
                <a:latin typeface="Calibri" panose="020F0502020204030204" pitchFamily="34" charset="0"/>
                <a:cs typeface="Calibri" panose="020F0502020204030204" pitchFamily="34" charset="0"/>
              </a:rPr>
              <a:t>VCE/VET/VCAL 2022</a:t>
            </a:r>
          </a:p>
        </p:txBody>
      </p:sp>
      <p:sp>
        <p:nvSpPr>
          <p:cNvPr id="3" name="Content Placeholder 2">
            <a:extLst>
              <a:ext uri="{FF2B5EF4-FFF2-40B4-BE49-F238E27FC236}">
                <a16:creationId xmlns:a16="http://schemas.microsoft.com/office/drawing/2014/main" id="{98D307D7-228D-4598-A45A-A1F5732E9356}"/>
              </a:ext>
            </a:extLst>
          </p:cNvPr>
          <p:cNvSpPr>
            <a:spLocks noGrp="1"/>
          </p:cNvSpPr>
          <p:nvPr>
            <p:ph idx="1"/>
          </p:nvPr>
        </p:nvSpPr>
        <p:spPr/>
        <p:txBody>
          <a:bodyPr>
            <a:normAutofit/>
          </a:bodyPr>
          <a:lstStyle/>
          <a:p>
            <a:pPr marL="0" indent="0">
              <a:buNone/>
            </a:pPr>
            <a:r>
              <a:rPr lang="en-AU" sz="2000" dirty="0">
                <a:latin typeface="Calibri" panose="020F0502020204030204" pitchFamily="34" charset="0"/>
                <a:cs typeface="Calibri" panose="020F0502020204030204" pitchFamily="34" charset="0"/>
              </a:rPr>
              <a:t>Remember:</a:t>
            </a:r>
          </a:p>
          <a:p>
            <a:r>
              <a:rPr lang="en-AU" sz="2000" dirty="0">
                <a:latin typeface="Calibri" panose="020F0502020204030204" pitchFamily="34" charset="0"/>
                <a:cs typeface="Calibri" panose="020F0502020204030204" pitchFamily="34" charset="0"/>
              </a:rPr>
              <a:t>Online Subject Selection completed using the link sent to student email</a:t>
            </a:r>
          </a:p>
          <a:p>
            <a:r>
              <a:rPr lang="en-AU" sz="2000" dirty="0">
                <a:solidFill>
                  <a:srgbClr val="FF0000"/>
                </a:solidFill>
                <a:latin typeface="Calibri" panose="020F0502020204030204" pitchFamily="34" charset="0"/>
                <a:cs typeface="Calibri" panose="020F0502020204030204" pitchFamily="34" charset="0"/>
              </a:rPr>
              <a:t>Monday 2 August, by 5pm</a:t>
            </a:r>
          </a:p>
          <a:p>
            <a:pPr marL="0" indent="0">
              <a:buNone/>
            </a:pPr>
            <a:endParaRPr lang="en-AU" sz="2000" dirty="0">
              <a:latin typeface="Calibri" panose="020F0502020204030204" pitchFamily="34" charset="0"/>
              <a:cs typeface="Calibri" panose="020F0502020204030204" pitchFamily="34" charset="0"/>
            </a:endParaRPr>
          </a:p>
          <a:p>
            <a:pPr marL="0" indent="0">
              <a:buNone/>
            </a:pPr>
            <a:endParaRPr lang="en-AU" sz="2000" dirty="0">
              <a:latin typeface="Calibri" panose="020F0502020204030204" pitchFamily="34" charset="0"/>
              <a:cs typeface="Calibri" panose="020F0502020204030204" pitchFamily="34" charset="0"/>
            </a:endParaRPr>
          </a:p>
          <a:p>
            <a:pPr marL="0" indent="0">
              <a:buNone/>
            </a:pPr>
            <a:r>
              <a:rPr lang="en-AU" sz="2000" dirty="0">
                <a:latin typeface="Calibri" panose="020F0502020204030204" pitchFamily="34" charset="0"/>
                <a:cs typeface="Calibri" panose="020F0502020204030204" pitchFamily="34" charset="0"/>
              </a:rPr>
              <a:t>Questions</a:t>
            </a:r>
          </a:p>
          <a:p>
            <a:pPr marL="0" indent="0">
              <a:buNone/>
            </a:pPr>
            <a:endParaRPr lang="en-A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021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4CAD-44CB-466A-B8B5-93FE93BE769E}"/>
              </a:ext>
            </a:extLst>
          </p:cNvPr>
          <p:cNvSpPr>
            <a:spLocks noGrp="1"/>
          </p:cNvSpPr>
          <p:nvPr>
            <p:ph type="ctrTitle"/>
          </p:nvPr>
        </p:nvSpPr>
        <p:spPr>
          <a:xfrm>
            <a:off x="1107889" y="2887988"/>
            <a:ext cx="8491578" cy="2588506"/>
          </a:xfrm>
        </p:spPr>
        <p:txBody>
          <a:bodyPr/>
          <a:lstStyle/>
          <a:p>
            <a:pPr algn="ctr"/>
            <a:r>
              <a:rPr lang="en-AU" dirty="0"/>
              <a:t>VCE Coordinator</a:t>
            </a:r>
            <a:br>
              <a:rPr lang="en-AU" dirty="0"/>
            </a:br>
            <a:r>
              <a:rPr lang="en-AU" dirty="0"/>
              <a:t/>
            </a:r>
            <a:br>
              <a:rPr lang="en-AU" dirty="0"/>
            </a:br>
            <a:r>
              <a:rPr lang="en-AU" dirty="0"/>
              <a:t>Ms Rocard</a:t>
            </a:r>
          </a:p>
        </p:txBody>
      </p:sp>
      <p:pic>
        <p:nvPicPr>
          <p:cNvPr id="5" name="Picture 4">
            <a:extLst>
              <a:ext uri="{FF2B5EF4-FFF2-40B4-BE49-F238E27FC236}">
                <a16:creationId xmlns:a16="http://schemas.microsoft.com/office/drawing/2014/main" id="{C98803E9-432C-4C94-8A71-1F02934F0F00}"/>
              </a:ext>
            </a:extLst>
          </p:cNvPr>
          <p:cNvPicPr>
            <a:picLocks noChangeAspect="1"/>
          </p:cNvPicPr>
          <p:nvPr/>
        </p:nvPicPr>
        <p:blipFill>
          <a:blip r:embed="rId2"/>
          <a:stretch>
            <a:fillRect/>
          </a:stretch>
        </p:blipFill>
        <p:spPr>
          <a:xfrm>
            <a:off x="4177550" y="1069698"/>
            <a:ext cx="1918449" cy="1818289"/>
          </a:xfrm>
          <a:prstGeom prst="rect">
            <a:avLst/>
          </a:prstGeom>
        </p:spPr>
      </p:pic>
    </p:spTree>
    <p:extLst>
      <p:ext uri="{BB962C8B-B14F-4D97-AF65-F5344CB8AC3E}">
        <p14:creationId xmlns:p14="http://schemas.microsoft.com/office/powerpoint/2010/main" val="1251171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9839-7027-4EEB-AD15-518F215E1670}"/>
              </a:ext>
            </a:extLst>
          </p:cNvPr>
          <p:cNvSpPr>
            <a:spLocks noGrp="1"/>
          </p:cNvSpPr>
          <p:nvPr>
            <p:ph type="title"/>
          </p:nvPr>
        </p:nvSpPr>
        <p:spPr/>
        <p:txBody>
          <a:bodyPr>
            <a:normAutofit/>
          </a:bodyPr>
          <a:lstStyle/>
          <a:p>
            <a:r>
              <a:rPr lang="en-AU" dirty="0">
                <a:latin typeface="Calibri" panose="020F0502020204030204" pitchFamily="34" charset="0"/>
                <a:cs typeface="Calibri" panose="020F0502020204030204" pitchFamily="34" charset="0"/>
              </a:rPr>
              <a:t>Victorian Certificate of Education (VCE):</a:t>
            </a:r>
            <a:br>
              <a:rPr lang="en-AU" dirty="0">
                <a:latin typeface="Calibri" panose="020F0502020204030204" pitchFamily="34" charset="0"/>
                <a:cs typeface="Calibri" panose="020F0502020204030204" pitchFamily="34" charset="0"/>
              </a:rPr>
            </a:br>
            <a:r>
              <a:rPr lang="en-AU" dirty="0">
                <a:latin typeface="Calibri" panose="020F0502020204030204" pitchFamily="34" charset="0"/>
                <a:cs typeface="Calibri" panose="020F0502020204030204" pitchFamily="34" charset="0"/>
              </a:rPr>
              <a:t>Minimum requirements</a:t>
            </a:r>
          </a:p>
        </p:txBody>
      </p:sp>
      <p:sp>
        <p:nvSpPr>
          <p:cNvPr id="3" name="Content Placeholder 2">
            <a:extLst>
              <a:ext uri="{FF2B5EF4-FFF2-40B4-BE49-F238E27FC236}">
                <a16:creationId xmlns:a16="http://schemas.microsoft.com/office/drawing/2014/main" id="{419FAC83-FE88-45E6-8B9B-EADC9F678842}"/>
              </a:ext>
            </a:extLst>
          </p:cNvPr>
          <p:cNvSpPr>
            <a:spLocks noGrp="1"/>
          </p:cNvSpPr>
          <p:nvPr>
            <p:ph idx="1"/>
          </p:nvPr>
        </p:nvSpPr>
        <p:spPr>
          <a:xfrm>
            <a:off x="677333" y="2160588"/>
            <a:ext cx="8737599" cy="4697412"/>
          </a:xfrm>
        </p:spPr>
        <p:txBody>
          <a:bodyPr>
            <a:normAutofit lnSpcReduction="10000"/>
          </a:bodyPr>
          <a:lstStyle/>
          <a:p>
            <a:pPr marL="0" indent="0">
              <a:buNone/>
            </a:pPr>
            <a:r>
              <a:rPr lang="en-AU" sz="2000" dirty="0">
                <a:latin typeface="Calibri" panose="020F0502020204030204" pitchFamily="34" charset="0"/>
                <a:cs typeface="Calibri" panose="020F0502020204030204" pitchFamily="34" charset="0"/>
              </a:rPr>
              <a:t>The minimum requirement is satisfactory completion of </a:t>
            </a:r>
            <a:r>
              <a:rPr lang="en-AU" sz="2000" b="1" dirty="0">
                <a:latin typeface="Calibri" panose="020F0502020204030204" pitchFamily="34" charset="0"/>
                <a:cs typeface="Calibri" panose="020F0502020204030204" pitchFamily="34" charset="0"/>
              </a:rPr>
              <a:t>16 units</a:t>
            </a:r>
            <a:r>
              <a:rPr lang="en-AU" sz="2000" dirty="0">
                <a:latin typeface="Calibri" panose="020F0502020204030204" pitchFamily="34" charset="0"/>
                <a:cs typeface="Calibri" panose="020F0502020204030204" pitchFamily="34" charset="0"/>
              </a:rPr>
              <a:t>, which must include:</a:t>
            </a:r>
          </a:p>
          <a:p>
            <a:r>
              <a:rPr lang="en-AU" sz="2000" dirty="0">
                <a:latin typeface="Calibri" panose="020F0502020204030204" pitchFamily="34" charset="0"/>
                <a:cs typeface="Calibri" panose="020F0502020204030204" pitchFamily="34" charset="0"/>
              </a:rPr>
              <a:t>three units from the English group, including a Unit 3–4 sequence</a:t>
            </a:r>
          </a:p>
          <a:p>
            <a:r>
              <a:rPr lang="en-AU" sz="2000" dirty="0">
                <a:latin typeface="Calibri" panose="020F0502020204030204" pitchFamily="34" charset="0"/>
                <a:cs typeface="Calibri" panose="020F0502020204030204" pitchFamily="34" charset="0"/>
              </a:rPr>
              <a:t>at least three other sequences of Unit 3–4 studies, which can include further sequences from the English group.</a:t>
            </a: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AU" sz="2000" dirty="0">
                <a:latin typeface="Calibri" panose="020F0502020204030204" pitchFamily="34" charset="0"/>
                <a:cs typeface="Calibri" panose="020F0502020204030204" pitchFamily="34" charset="0"/>
              </a:rPr>
              <a:t>The student will receive an S (satisfactory) for a unit if the teacher determines that the student has:</a:t>
            </a:r>
          </a:p>
          <a:p>
            <a:r>
              <a:rPr lang="en-AU" sz="2000" dirty="0">
                <a:latin typeface="Calibri" panose="020F0502020204030204" pitchFamily="34" charset="0"/>
                <a:cs typeface="Calibri" panose="020F0502020204030204" pitchFamily="34" charset="0"/>
              </a:rPr>
              <a:t>produced work that demonstrates achievement of the outcomes</a:t>
            </a:r>
          </a:p>
          <a:p>
            <a:r>
              <a:rPr lang="en-AU" sz="2000" dirty="0">
                <a:latin typeface="Calibri" panose="020F0502020204030204" pitchFamily="34" charset="0"/>
                <a:cs typeface="Calibri" panose="020F0502020204030204" pitchFamily="34" charset="0"/>
              </a:rPr>
              <a:t>submitted work that is clearly their own.</a:t>
            </a: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The College has an attendance requirement of </a:t>
            </a:r>
            <a:r>
              <a:rPr lang="en-US" sz="2000" b="1" dirty="0">
                <a:latin typeface="Calibri" panose="020F0502020204030204" pitchFamily="34" charset="0"/>
                <a:cs typeface="Calibri" panose="020F0502020204030204" pitchFamily="34" charset="0"/>
              </a:rPr>
              <a:t>85% of classes </a:t>
            </a:r>
            <a:r>
              <a:rPr lang="en-US" sz="2000" dirty="0">
                <a:latin typeface="Calibri" panose="020F0502020204030204" pitchFamily="34" charset="0"/>
                <a:cs typeface="Calibri" panose="020F0502020204030204" pitchFamily="34" charset="0"/>
              </a:rPr>
              <a:t>to ensure the above is achieved and authenticated.</a:t>
            </a:r>
          </a:p>
          <a:p>
            <a:pPr marL="0" indent="0">
              <a:buNone/>
            </a:pPr>
            <a:endParaRPr lang="en-AU"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5340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9839-7027-4EEB-AD15-518F215E1670}"/>
              </a:ext>
            </a:extLst>
          </p:cNvPr>
          <p:cNvSpPr>
            <a:spLocks noGrp="1"/>
          </p:cNvSpPr>
          <p:nvPr>
            <p:ph type="title"/>
          </p:nvPr>
        </p:nvSpPr>
        <p:spPr/>
        <p:txBody>
          <a:bodyPr/>
          <a:lstStyle/>
          <a:p>
            <a:r>
              <a:rPr lang="en-AU" dirty="0">
                <a:latin typeface="Calibri" panose="020F0502020204030204" pitchFamily="34" charset="0"/>
                <a:cs typeface="Calibri" panose="020F0502020204030204" pitchFamily="34" charset="0"/>
              </a:rPr>
              <a:t>Victorian Certificate of Education (VCE):</a:t>
            </a:r>
            <a:br>
              <a:rPr lang="en-AU" dirty="0">
                <a:latin typeface="Calibri" panose="020F0502020204030204" pitchFamily="34" charset="0"/>
                <a:cs typeface="Calibri" panose="020F0502020204030204" pitchFamily="34" charset="0"/>
              </a:rPr>
            </a:br>
            <a:r>
              <a:rPr lang="en-AU" dirty="0">
                <a:latin typeface="Calibri" panose="020F0502020204030204" pitchFamily="34" charset="0"/>
                <a:cs typeface="Calibri" panose="020F0502020204030204" pitchFamily="34" charset="0"/>
              </a:rPr>
              <a:t>Study Scores</a:t>
            </a:r>
          </a:p>
        </p:txBody>
      </p:sp>
      <p:sp>
        <p:nvSpPr>
          <p:cNvPr id="3" name="Content Placeholder 2">
            <a:extLst>
              <a:ext uri="{FF2B5EF4-FFF2-40B4-BE49-F238E27FC236}">
                <a16:creationId xmlns:a16="http://schemas.microsoft.com/office/drawing/2014/main" id="{419FAC83-FE88-45E6-8B9B-EADC9F678842}"/>
              </a:ext>
            </a:extLst>
          </p:cNvPr>
          <p:cNvSpPr>
            <a:spLocks noGrp="1"/>
          </p:cNvSpPr>
          <p:nvPr>
            <p:ph idx="1"/>
          </p:nvPr>
        </p:nvSpPr>
        <p:spPr>
          <a:xfrm>
            <a:off x="677333" y="3691813"/>
            <a:ext cx="8596668" cy="3166188"/>
          </a:xfrm>
        </p:spPr>
        <p:txBody>
          <a:bodyPr>
            <a:normAutofit/>
          </a:bodyPr>
          <a:lstStyle/>
          <a:p>
            <a:pPr marL="0" indent="0">
              <a:buNone/>
            </a:pPr>
            <a:r>
              <a:rPr lang="en-US" sz="2000" dirty="0">
                <a:latin typeface="Calibri" panose="020F0502020204030204" pitchFamily="34" charset="0"/>
                <a:cs typeface="Calibri" panose="020F0502020204030204" pitchFamily="34" charset="0"/>
              </a:rPr>
              <a:t>Each Subject  will generate a score from the following:</a:t>
            </a:r>
          </a:p>
          <a:p>
            <a:r>
              <a:rPr lang="en-US" sz="2000" dirty="0">
                <a:latin typeface="Calibri" panose="020F0502020204030204" pitchFamily="34" charset="0"/>
                <a:cs typeface="Calibri" panose="020F0502020204030204" pitchFamily="34" charset="0"/>
              </a:rPr>
              <a:t>Unit 3 (Graded Assessment 1)</a:t>
            </a:r>
          </a:p>
          <a:p>
            <a:r>
              <a:rPr lang="en-US" sz="2000" dirty="0">
                <a:latin typeface="Calibri" panose="020F0502020204030204" pitchFamily="34" charset="0"/>
                <a:cs typeface="Calibri" panose="020F0502020204030204" pitchFamily="34" charset="0"/>
              </a:rPr>
              <a:t>Unit 4 (Graded Assessment 2)</a:t>
            </a:r>
          </a:p>
          <a:p>
            <a:r>
              <a:rPr lang="en-US" sz="2000" dirty="0">
                <a:latin typeface="Calibri" panose="020F0502020204030204" pitchFamily="34" charset="0"/>
                <a:cs typeface="Calibri" panose="020F0502020204030204" pitchFamily="34" charset="0"/>
              </a:rPr>
              <a:t>Examination (Graded Assessment 3)</a:t>
            </a: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The combination of the Graded Assessments places students in a rank</a:t>
            </a:r>
          </a:p>
          <a:p>
            <a:pPr marL="0" indent="0">
              <a:buNone/>
            </a:pPr>
            <a:r>
              <a:rPr lang="en-US" sz="2000" dirty="0">
                <a:latin typeface="Calibri" panose="020F0502020204030204" pitchFamily="34" charset="0"/>
                <a:cs typeface="Calibri" panose="020F0502020204030204" pitchFamily="34" charset="0"/>
              </a:rPr>
              <a:t>All Study Scores are our of 50</a:t>
            </a:r>
            <a:endParaRPr lang="en-AU" sz="2000" dirty="0">
              <a:latin typeface="Calibri" panose="020F0502020204030204" pitchFamily="34" charset="0"/>
              <a:cs typeface="Calibri" panose="020F0502020204030204" pitchFamily="34" charset="0"/>
            </a:endParaRPr>
          </a:p>
        </p:txBody>
      </p:sp>
      <p:pic>
        <p:nvPicPr>
          <p:cNvPr id="1026" name="Picture 2" descr="https://d3e4w3i6bal5ta.cloudfront.net/wp-content/uploads/2017/05/atar-process.png">
            <a:hlinkClick r:id="rId3"/>
            <a:extLst>
              <a:ext uri="{FF2B5EF4-FFF2-40B4-BE49-F238E27FC236}">
                <a16:creationId xmlns:a16="http://schemas.microsoft.com/office/drawing/2014/main" id="{8C166E51-249A-4D38-BD9E-AFBDC0E66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3" y="2042104"/>
            <a:ext cx="8879797" cy="1538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599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9839-7027-4EEB-AD15-518F215E1670}"/>
              </a:ext>
            </a:extLst>
          </p:cNvPr>
          <p:cNvSpPr>
            <a:spLocks noGrp="1"/>
          </p:cNvSpPr>
          <p:nvPr>
            <p:ph type="title"/>
          </p:nvPr>
        </p:nvSpPr>
        <p:spPr/>
        <p:txBody>
          <a:bodyPr/>
          <a:lstStyle/>
          <a:p>
            <a:r>
              <a:rPr lang="en-AU" dirty="0">
                <a:latin typeface="Calibri" panose="020F0502020204030204" pitchFamily="34" charset="0"/>
                <a:cs typeface="Calibri" panose="020F0502020204030204" pitchFamily="34" charset="0"/>
              </a:rPr>
              <a:t>Australian Tertiary Admission Rank (ATAR)</a:t>
            </a:r>
          </a:p>
        </p:txBody>
      </p:sp>
      <p:sp>
        <p:nvSpPr>
          <p:cNvPr id="3" name="Content Placeholder 2">
            <a:extLst>
              <a:ext uri="{FF2B5EF4-FFF2-40B4-BE49-F238E27FC236}">
                <a16:creationId xmlns:a16="http://schemas.microsoft.com/office/drawing/2014/main" id="{419FAC83-FE88-45E6-8B9B-EADC9F678842}"/>
              </a:ext>
            </a:extLst>
          </p:cNvPr>
          <p:cNvSpPr>
            <a:spLocks noGrp="1"/>
          </p:cNvSpPr>
          <p:nvPr>
            <p:ph idx="1"/>
          </p:nvPr>
        </p:nvSpPr>
        <p:spPr/>
        <p:txBody>
          <a:bodyPr>
            <a:normAutofit/>
          </a:bodyPr>
          <a:lstStyle/>
          <a:p>
            <a:pPr marL="0" indent="0">
              <a:buNone/>
            </a:pPr>
            <a:r>
              <a:rPr lang="en-AU" sz="2000" dirty="0">
                <a:latin typeface="Calibri" panose="020F0502020204030204" pitchFamily="34" charset="0"/>
                <a:cs typeface="Calibri" panose="020F0502020204030204" pitchFamily="34" charset="0"/>
              </a:rPr>
              <a:t>Australian Tertiary Admission Rank (ATAR) is a number between 0.00 and 99.95 that indicates a student’s position relative to all the students in their age group</a:t>
            </a:r>
          </a:p>
          <a:p>
            <a:r>
              <a:rPr lang="en-AU" sz="2000" dirty="0">
                <a:latin typeface="Calibri" panose="020F0502020204030204" pitchFamily="34" charset="0"/>
                <a:cs typeface="Calibri" panose="020F0502020204030204" pitchFamily="34" charset="0"/>
              </a:rPr>
              <a:t>Allows the comparison of students who have completed different combinations of VCE courses</a:t>
            </a:r>
          </a:p>
          <a:p>
            <a:r>
              <a:rPr lang="en-AU" sz="2000" dirty="0">
                <a:latin typeface="Calibri" panose="020F0502020204030204" pitchFamily="34" charset="0"/>
                <a:cs typeface="Calibri" panose="020F0502020204030204" pitchFamily="34" charset="0"/>
              </a:rPr>
              <a:t>Used by institutions to rank and select school leavers for admission to tertiary courses</a:t>
            </a:r>
          </a:p>
          <a:p>
            <a:r>
              <a:rPr lang="en-AU" sz="2000" dirty="0">
                <a:latin typeface="Calibri" panose="020F0502020204030204" pitchFamily="34" charset="0"/>
                <a:cs typeface="Calibri" panose="020F0502020204030204" pitchFamily="34" charset="0"/>
              </a:rPr>
              <a:t>Other selection criteria may be used e.g. folios, interviews, ATAR plus folio, ATAR plus interview, UMAT</a:t>
            </a:r>
          </a:p>
          <a:p>
            <a:pPr marL="109728" indent="0">
              <a:buNone/>
            </a:pPr>
            <a:endParaRPr lang="en-AU" sz="2000" dirty="0">
              <a:latin typeface="Calibri" panose="020F0502020204030204" pitchFamily="34" charset="0"/>
              <a:cs typeface="Calibri" panose="020F0502020204030204" pitchFamily="34" charset="0"/>
            </a:endParaRPr>
          </a:p>
          <a:p>
            <a:pPr marL="0" indent="0">
              <a:buNone/>
            </a:pPr>
            <a:r>
              <a:rPr lang="en-AU" sz="2000" dirty="0">
                <a:latin typeface="Calibri" panose="020F0502020204030204" pitchFamily="34" charset="0"/>
                <a:cs typeface="Calibri" panose="020F0502020204030204" pitchFamily="34" charset="0"/>
              </a:rPr>
              <a:t>An ATAR of 80.00 means that you are in the top 20% of students from that year</a:t>
            </a:r>
          </a:p>
          <a:p>
            <a:endParaRPr lang="en-A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386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9839-7027-4EEB-AD15-518F215E1670}"/>
              </a:ext>
            </a:extLst>
          </p:cNvPr>
          <p:cNvSpPr>
            <a:spLocks noGrp="1"/>
          </p:cNvSpPr>
          <p:nvPr>
            <p:ph type="title"/>
          </p:nvPr>
        </p:nvSpPr>
        <p:spPr/>
        <p:txBody>
          <a:bodyPr/>
          <a:lstStyle/>
          <a:p>
            <a:r>
              <a:rPr lang="en-AU" dirty="0">
                <a:latin typeface="Calibri" panose="020F0502020204030204" pitchFamily="34" charset="0"/>
                <a:cs typeface="Calibri" panose="020F0502020204030204" pitchFamily="34" charset="0"/>
              </a:rPr>
              <a:t>Australian Tertiary Admission Rank (ATAR)</a:t>
            </a:r>
          </a:p>
        </p:txBody>
      </p:sp>
      <p:sp>
        <p:nvSpPr>
          <p:cNvPr id="3" name="Content Placeholder 2">
            <a:extLst>
              <a:ext uri="{FF2B5EF4-FFF2-40B4-BE49-F238E27FC236}">
                <a16:creationId xmlns:a16="http://schemas.microsoft.com/office/drawing/2014/main" id="{419FAC83-FE88-45E6-8B9B-EADC9F678842}"/>
              </a:ext>
            </a:extLst>
          </p:cNvPr>
          <p:cNvSpPr>
            <a:spLocks noGrp="1"/>
          </p:cNvSpPr>
          <p:nvPr>
            <p:ph idx="1"/>
          </p:nvPr>
        </p:nvSpPr>
        <p:spPr>
          <a:xfrm>
            <a:off x="677334" y="2160589"/>
            <a:ext cx="8984826" cy="4589003"/>
          </a:xfrm>
        </p:spPr>
        <p:txBody>
          <a:bodyPr>
            <a:normAutofit/>
          </a:bodyPr>
          <a:lstStyle/>
          <a:p>
            <a:pPr marL="0" indent="0">
              <a:buNone/>
            </a:pPr>
            <a:r>
              <a:rPr lang="en-AU" sz="2000" dirty="0">
                <a:latin typeface="Calibri" panose="020F0502020204030204" pitchFamily="34" charset="0"/>
                <a:cs typeface="Calibri" panose="020F0502020204030204" pitchFamily="34" charset="0"/>
              </a:rPr>
              <a:t>Eligibility for an ATAR in 2022 you must </a:t>
            </a:r>
            <a:r>
              <a:rPr lang="en-AU" sz="2000" b="1" dirty="0">
                <a:latin typeface="Calibri" panose="020F0502020204030204" pitchFamily="34" charset="0"/>
                <a:cs typeface="Calibri" panose="020F0502020204030204" pitchFamily="34" charset="0"/>
              </a:rPr>
              <a:t>satisfactorily complete at least 8 </a:t>
            </a:r>
            <a:r>
              <a:rPr lang="en-AU" sz="2000" b="1" dirty="0">
                <a:solidFill>
                  <a:schemeClr val="tx1"/>
                </a:solidFill>
                <a:latin typeface="Calibri" panose="020F0502020204030204" pitchFamily="34" charset="0"/>
                <a:cs typeface="Calibri" panose="020F0502020204030204" pitchFamily="34" charset="0"/>
              </a:rPr>
              <a:t>units </a:t>
            </a:r>
            <a:r>
              <a:rPr lang="en-AU" sz="2000" dirty="0">
                <a:solidFill>
                  <a:schemeClr val="tx1"/>
                </a:solidFill>
                <a:latin typeface="Calibri" panose="020F0502020204030204" pitchFamily="34" charset="0"/>
                <a:cs typeface="Calibri" panose="020F0502020204030204" pitchFamily="34" charset="0"/>
              </a:rPr>
              <a:t>(10 or 12 preferred) </a:t>
            </a:r>
            <a:r>
              <a:rPr lang="en-AU" sz="2000" dirty="0">
                <a:latin typeface="Calibri" panose="020F0502020204030204" pitchFamily="34" charset="0"/>
                <a:cs typeface="Calibri" panose="020F0502020204030204" pitchFamily="34" charset="0"/>
              </a:rPr>
              <a:t>of ATAR courses as a Unit 3/4 sequence. This equals 4 subjects and must include:</a:t>
            </a:r>
          </a:p>
          <a:p>
            <a:pPr lvl="1"/>
            <a:r>
              <a:rPr lang="en-AU" sz="1800" dirty="0">
                <a:latin typeface="Calibri" panose="020F0502020204030204" pitchFamily="34" charset="0"/>
                <a:cs typeface="Calibri" panose="020F0502020204030204" pitchFamily="34" charset="0"/>
              </a:rPr>
              <a:t>Satisfactory completion of a 3-4 sequence from the English group</a:t>
            </a:r>
            <a:br>
              <a:rPr lang="en-AU" sz="1800" dirty="0">
                <a:latin typeface="Calibri" panose="020F0502020204030204" pitchFamily="34" charset="0"/>
                <a:cs typeface="Calibri" panose="020F0502020204030204" pitchFamily="34" charset="0"/>
              </a:rPr>
            </a:br>
            <a:endParaRPr lang="en-AU" sz="1800" dirty="0">
              <a:latin typeface="Calibri" panose="020F0502020204030204" pitchFamily="34" charset="0"/>
              <a:cs typeface="Calibri" panose="020F0502020204030204" pitchFamily="34" charset="0"/>
            </a:endParaRPr>
          </a:p>
          <a:p>
            <a:pPr marL="0" indent="0">
              <a:buNone/>
            </a:pPr>
            <a:r>
              <a:rPr lang="en-AU" sz="2000" dirty="0">
                <a:latin typeface="Calibri" panose="020F0502020204030204" pitchFamily="34" charset="0"/>
                <a:cs typeface="Calibri" panose="020F0502020204030204" pitchFamily="34" charset="0"/>
              </a:rPr>
              <a:t>The ATAR calculation is based on an aggregate of scaled study scores</a:t>
            </a:r>
          </a:p>
          <a:p>
            <a:pPr marL="624078" indent="-514350">
              <a:buFont typeface="+mj-lt"/>
              <a:buAutoNum type="arabicPeriod"/>
            </a:pPr>
            <a:r>
              <a:rPr lang="en-AU" sz="2000" dirty="0">
                <a:latin typeface="Calibri" panose="020F0502020204030204" pitchFamily="34" charset="0"/>
                <a:cs typeface="Calibri" panose="020F0502020204030204" pitchFamily="34" charset="0"/>
              </a:rPr>
              <a:t>Best of English, English Language or English Literature 3/4</a:t>
            </a:r>
          </a:p>
          <a:p>
            <a:pPr marL="624078" indent="-514350">
              <a:buFont typeface="+mj-lt"/>
              <a:buAutoNum type="arabicPeriod"/>
            </a:pPr>
            <a:r>
              <a:rPr lang="en-AU" sz="2000" dirty="0">
                <a:latin typeface="Calibri" panose="020F0502020204030204" pitchFamily="34" charset="0"/>
                <a:cs typeface="Calibri" panose="020F0502020204030204" pitchFamily="34" charset="0"/>
              </a:rPr>
              <a:t>Best 3 subjects of 3/4 sequence. VCE/VET </a:t>
            </a:r>
            <a:r>
              <a:rPr lang="en-AU" sz="2000" b="1" dirty="0">
                <a:latin typeface="Calibri" panose="020F0502020204030204" pitchFamily="34" charset="0"/>
                <a:cs typeface="Calibri" panose="020F0502020204030204" pitchFamily="34" charset="0"/>
              </a:rPr>
              <a:t>scored</a:t>
            </a:r>
            <a:r>
              <a:rPr lang="en-AU" sz="2000" dirty="0">
                <a:latin typeface="Calibri" panose="020F0502020204030204" pitchFamily="34" charset="0"/>
                <a:cs typeface="Calibri" panose="020F0502020204030204" pitchFamily="34" charset="0"/>
              </a:rPr>
              <a:t> subjects can be included. </a:t>
            </a:r>
          </a:p>
          <a:p>
            <a:pPr marL="624078" indent="-514350">
              <a:buFont typeface="+mj-lt"/>
              <a:buAutoNum type="arabicPeriod"/>
            </a:pPr>
            <a:r>
              <a:rPr lang="en-US" sz="2000" dirty="0">
                <a:latin typeface="Calibri" panose="020F0502020204030204" pitchFamily="34" charset="0"/>
                <a:cs typeface="Calibri" panose="020F0502020204030204" pitchFamily="34" charset="0"/>
              </a:rPr>
              <a:t>The fifth and/or sixth VCE subject contributes 10%</a:t>
            </a:r>
            <a:endParaRPr lang="en-AU" sz="2000" dirty="0">
              <a:latin typeface="Calibri" panose="020F0502020204030204" pitchFamily="34" charset="0"/>
              <a:cs typeface="Calibri" panose="020F0502020204030204" pitchFamily="34" charset="0"/>
            </a:endParaRPr>
          </a:p>
          <a:p>
            <a:pPr marL="624078" indent="-514350">
              <a:buFont typeface="+mj-lt"/>
              <a:buAutoNum type="arabicPeriod"/>
            </a:pPr>
            <a:r>
              <a:rPr lang="en-AU" sz="2000" dirty="0">
                <a:latin typeface="Calibri" panose="020F0502020204030204" pitchFamily="34" charset="0"/>
                <a:cs typeface="Calibri" panose="020F0502020204030204" pitchFamily="34" charset="0"/>
              </a:rPr>
              <a:t>Any unscored VET subjects contribute 10% of the fourth Study Score</a:t>
            </a:r>
          </a:p>
          <a:p>
            <a:pPr marL="624078" indent="-514350">
              <a:buFont typeface="+mj-lt"/>
              <a:buAutoNum type="arabicPeriod"/>
            </a:pPr>
            <a:r>
              <a:rPr lang="en-AU" sz="2000" dirty="0">
                <a:latin typeface="Calibri" panose="020F0502020204030204" pitchFamily="34" charset="0"/>
                <a:cs typeface="Calibri" panose="020F0502020204030204" pitchFamily="34" charset="0"/>
              </a:rPr>
              <a:t>A maximum of 6 subjects contribute to an ATAR</a:t>
            </a:r>
          </a:p>
          <a:p>
            <a:pPr marL="0" indent="0">
              <a:buNone/>
            </a:pPr>
            <a:endParaRPr lang="en-AU" sz="2000" dirty="0">
              <a:latin typeface="Calibri" panose="020F0502020204030204" pitchFamily="34" charset="0"/>
              <a:cs typeface="Calibri" panose="020F0502020204030204" pitchFamily="34" charset="0"/>
            </a:endParaRPr>
          </a:p>
          <a:p>
            <a:endParaRPr lang="en-A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4403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28A83451-FDCF-4D90-AB69-3FC635E1077D}"/>
              </a:ext>
            </a:extLst>
          </p:cNvPr>
          <p:cNvPicPr>
            <a:picLocks noGrp="1" noRot="1" noChangeAspect="1"/>
          </p:cNvPicPr>
          <p:nvPr>
            <p:ph idx="1"/>
            <a:videoFile r:link="rId1"/>
          </p:nvPr>
        </p:nvPicPr>
        <p:blipFill>
          <a:blip r:embed="rId4"/>
          <a:stretch>
            <a:fillRect/>
          </a:stretch>
        </p:blipFill>
        <p:spPr>
          <a:xfrm>
            <a:off x="3960" y="-6148"/>
            <a:ext cx="12188040" cy="6855773"/>
          </a:xfrm>
          <a:prstGeom prst="rect">
            <a:avLst/>
          </a:prstGeom>
        </p:spPr>
      </p:pic>
    </p:spTree>
    <p:extLst>
      <p:ext uri="{BB962C8B-B14F-4D97-AF65-F5344CB8AC3E}">
        <p14:creationId xmlns:p14="http://schemas.microsoft.com/office/powerpoint/2010/main" val="1797198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Presentation Title&amp;quot;&quot;/&gt;&lt;property id=&quot;20307&quot; value=&quot;256&quot;/&gt;&lt;/object&gt;&lt;/object&gt;&lt;object type=&quot;8&quot; unique_id=&quot;10006&quot;&gt;&lt;/object&gt;&lt;object type=&quot;4&quot; unique_id=&quot;10013&quot;&gt;&lt;/object&gt;&lt;object type=&quot;10&quot; unique_id=&quot;10014&quot;&gt;&lt;object type=&quot;11&quot; unique_id=&quot;10015&quot;&gt;&lt;/object&gt;&lt;/object&gt;&lt;/object&gt;&lt;/database&gt;"/>
  <p:tag name="SECTOMILLISECCONVERTED" val="1"/>
</p:tagLst>
</file>

<file path=ppt/theme/theme1.xml><?xml version="1.0" encoding="utf-8"?>
<a:theme xmlns:a="http://schemas.openxmlformats.org/drawingml/2006/main" name="Facet">
  <a:themeElements>
    <a:clrScheme name="SHCK Style Guide">
      <a:dk1>
        <a:sysClr val="windowText" lastClr="000000"/>
      </a:dk1>
      <a:lt1>
        <a:sysClr val="window" lastClr="FFFFFF"/>
      </a:lt1>
      <a:dk2>
        <a:srgbClr val="3D3D3D"/>
      </a:dk2>
      <a:lt2>
        <a:srgbClr val="EBEBEB"/>
      </a:lt2>
      <a:accent1>
        <a:srgbClr val="002147"/>
      </a:accent1>
      <a:accent2>
        <a:srgbClr val="9E3039"/>
      </a:accent2>
      <a:accent3>
        <a:srgbClr val="98C6EA"/>
      </a:accent3>
      <a:accent4>
        <a:srgbClr val="707F90"/>
      </a:accent4>
      <a:accent5>
        <a:srgbClr val="907072"/>
      </a:accent5>
      <a:accent6>
        <a:srgbClr val="B8C1C8"/>
      </a:accent6>
      <a:hlink>
        <a:srgbClr val="828282"/>
      </a:hlink>
      <a:folHlink>
        <a:srgbClr val="A5A5A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3543</TotalTime>
  <Words>2502</Words>
  <Application>Microsoft Office PowerPoint</Application>
  <PresentationFormat>Widescreen</PresentationFormat>
  <Paragraphs>234</Paragraphs>
  <Slides>31</Slides>
  <Notes>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Trebuchet MS</vt:lpstr>
      <vt:lpstr>Wingdings</vt:lpstr>
      <vt:lpstr>Wingdings 3</vt:lpstr>
      <vt:lpstr>Facet</vt:lpstr>
      <vt:lpstr>Year 12 2022 Subject Selection Information</vt:lpstr>
      <vt:lpstr>Subject selection process for Year 12 2022: Requirements</vt:lpstr>
      <vt:lpstr>Subject selection process for Year 12 2022: Requirements</vt:lpstr>
      <vt:lpstr>VCE Coordinator  Ms Rocard</vt:lpstr>
      <vt:lpstr>Victorian Certificate of Education (VCE): Minimum requirements</vt:lpstr>
      <vt:lpstr>Victorian Certificate of Education (VCE): Study Scores</vt:lpstr>
      <vt:lpstr>Australian Tertiary Admission Rank (ATAR)</vt:lpstr>
      <vt:lpstr>Australian Tertiary Admission Rank (ATAR)</vt:lpstr>
      <vt:lpstr>PowerPoint Presentation</vt:lpstr>
      <vt:lpstr>Examples of Grades and ATARS</vt:lpstr>
      <vt:lpstr>University Course ATAR requirements</vt:lpstr>
      <vt:lpstr>Year 12 VCE Considerations</vt:lpstr>
      <vt:lpstr>Year 12 VCE Considerations</vt:lpstr>
      <vt:lpstr>VCAL Coordinator  Ms Campbell</vt:lpstr>
      <vt:lpstr>VCAL Considerations</vt:lpstr>
      <vt:lpstr>VET External Subjects &amp; SBATs</vt:lpstr>
      <vt:lpstr>Subject Selection Process  Mr Matthews</vt:lpstr>
      <vt:lpstr>Acceleration</vt:lpstr>
      <vt:lpstr>Career Interviews</vt:lpstr>
      <vt:lpstr>Career Support</vt:lpstr>
      <vt:lpstr>Career Support</vt:lpstr>
      <vt:lpstr>Career Support</vt:lpstr>
      <vt:lpstr>Online Web Preferences: Completion</vt:lpstr>
      <vt:lpstr>Online Web Preferences: Completion</vt:lpstr>
      <vt:lpstr>PowerPoint Presentation</vt:lpstr>
      <vt:lpstr>PowerPoint Presentation</vt:lpstr>
      <vt:lpstr>PowerPoint Presentation</vt:lpstr>
      <vt:lpstr>PowerPoint Presentation</vt:lpstr>
      <vt:lpstr>PowerPoint Presentation</vt:lpstr>
      <vt:lpstr>PowerPoint Presentation</vt:lpstr>
      <vt:lpstr>VCE/VET/VCAL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Scott Ewing</dc:creator>
  <cp:lastModifiedBy>Debbie Scarlett</cp:lastModifiedBy>
  <cp:revision>72</cp:revision>
  <dcterms:created xsi:type="dcterms:W3CDTF">2020-06-18T02:00:45Z</dcterms:created>
  <dcterms:modified xsi:type="dcterms:W3CDTF">2021-08-05T01:33:53Z</dcterms:modified>
</cp:coreProperties>
</file>